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5478" r:id="rId2"/>
  </p:sldMasterIdLst>
  <p:notesMasterIdLst>
    <p:notesMasterId r:id="rId53"/>
  </p:notesMasterIdLst>
  <p:sldIdLst>
    <p:sldId id="703" r:id="rId3"/>
    <p:sldId id="849" r:id="rId4"/>
    <p:sldId id="10416" r:id="rId5"/>
    <p:sldId id="10417" r:id="rId6"/>
    <p:sldId id="10418" r:id="rId7"/>
    <p:sldId id="10419" r:id="rId8"/>
    <p:sldId id="10423" r:id="rId9"/>
    <p:sldId id="854" r:id="rId10"/>
    <p:sldId id="855" r:id="rId11"/>
    <p:sldId id="10396" r:id="rId12"/>
    <p:sldId id="10420" r:id="rId13"/>
    <p:sldId id="851" r:id="rId14"/>
    <p:sldId id="10424" r:id="rId15"/>
    <p:sldId id="852" r:id="rId16"/>
    <p:sldId id="10426" r:id="rId17"/>
    <p:sldId id="856" r:id="rId18"/>
    <p:sldId id="875" r:id="rId19"/>
    <p:sldId id="857" r:id="rId20"/>
    <p:sldId id="10392" r:id="rId21"/>
    <p:sldId id="858" r:id="rId22"/>
    <p:sldId id="859" r:id="rId23"/>
    <p:sldId id="10422" r:id="rId24"/>
    <p:sldId id="10425" r:id="rId25"/>
    <p:sldId id="10432" r:id="rId26"/>
    <p:sldId id="10393" r:id="rId27"/>
    <p:sldId id="10433" r:id="rId28"/>
    <p:sldId id="10376" r:id="rId29"/>
    <p:sldId id="861" r:id="rId30"/>
    <p:sldId id="10428" r:id="rId31"/>
    <p:sldId id="10429" r:id="rId32"/>
    <p:sldId id="10430" r:id="rId33"/>
    <p:sldId id="10431" r:id="rId34"/>
    <p:sldId id="10427" r:id="rId35"/>
    <p:sldId id="10398" r:id="rId36"/>
    <p:sldId id="10402" r:id="rId37"/>
    <p:sldId id="10406" r:id="rId38"/>
    <p:sldId id="10405" r:id="rId39"/>
    <p:sldId id="10408" r:id="rId40"/>
    <p:sldId id="10409" r:id="rId41"/>
    <p:sldId id="10410" r:id="rId42"/>
    <p:sldId id="10399" r:id="rId43"/>
    <p:sldId id="10436" r:id="rId44"/>
    <p:sldId id="10411" r:id="rId45"/>
    <p:sldId id="10412" r:id="rId46"/>
    <p:sldId id="10435" r:id="rId47"/>
    <p:sldId id="10395" r:id="rId48"/>
    <p:sldId id="10400" r:id="rId49"/>
    <p:sldId id="10434" r:id="rId50"/>
    <p:sldId id="873" r:id="rId51"/>
    <p:sldId id="813" r:id="rId52"/>
  </p:sldIdLst>
  <p:sldSz cx="9144000" cy="5143500" type="screen16x9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0FF00"/>
    <a:srgbClr val="32FF00"/>
    <a:srgbClr val="00FF00"/>
    <a:srgbClr val="0000FF"/>
    <a:srgbClr val="0AF000"/>
    <a:srgbClr val="F00A0A"/>
    <a:srgbClr val="3CFF00"/>
    <a:srgbClr val="FFF000"/>
    <a:srgbClr val="FF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7" autoAdjust="0"/>
    <p:restoredTop sz="91938" autoAdjust="0"/>
  </p:normalViewPr>
  <p:slideViewPr>
    <p:cSldViewPr>
      <p:cViewPr varScale="1">
        <p:scale>
          <a:sx n="151" d="100"/>
          <a:sy n="151" d="100"/>
        </p:scale>
        <p:origin x="87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-3384" y="-11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BAD9CFC-E248-4358-B329-9975F95A225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fiti封面01.jpg"/>
          <p:cNvPicPr>
            <a:picLocks noChangeAspect="1"/>
          </p:cNvPicPr>
          <p:nvPr userDrawn="1"/>
        </p:nvPicPr>
        <p:blipFill>
          <a:blip r:embed="rId2" cstate="print"/>
          <a:srcRect b="13722"/>
          <a:stretch>
            <a:fillRect/>
          </a:stretch>
        </p:blipFill>
        <p:spPr bwMode="auto">
          <a:xfrm>
            <a:off x="0" y="-20638"/>
            <a:ext cx="9144000" cy="520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 userDrawn="1"/>
        </p:nvSpPr>
        <p:spPr>
          <a:xfrm>
            <a:off x="0" y="4624388"/>
            <a:ext cx="9144000" cy="51911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ctrTitle"/>
          </p:nvPr>
        </p:nvSpPr>
        <p:spPr>
          <a:xfrm>
            <a:off x="683568" y="2607754"/>
            <a:ext cx="7772400" cy="1102519"/>
          </a:xfrm>
          <a:prstGeom prst="rect">
            <a:avLst/>
          </a:prstGeom>
          <a:noFill/>
        </p:spPr>
        <p:txBody>
          <a:bodyPr/>
          <a:lstStyle>
            <a:lvl1pPr algn="ctr">
              <a:defRPr sz="36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5" name="副標題 2"/>
          <p:cNvSpPr>
            <a:spLocks noGrp="1"/>
          </p:cNvSpPr>
          <p:nvPr>
            <p:ph type="subTitle" idx="1"/>
          </p:nvPr>
        </p:nvSpPr>
        <p:spPr>
          <a:xfrm>
            <a:off x="1371600" y="3760744"/>
            <a:ext cx="6400800" cy="46719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9ECABE-46E0-4BAE-AF5D-707058B139F1}"/>
              </a:ext>
            </a:extLst>
          </p:cNvPr>
          <p:cNvSpPr/>
          <p:nvPr userDrawn="1"/>
        </p:nvSpPr>
        <p:spPr>
          <a:xfrm>
            <a:off x="-19942" y="4948014"/>
            <a:ext cx="19864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900" dirty="0">
                <a:solidFill>
                  <a:srgbClr val="C00000"/>
                </a:solidFill>
              </a:rPr>
              <a:t>Fitipower Confidential Do Not Copy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A58FC88A-7DC1-4508-A962-8187400F2CF6}" type="datetime1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2DE834B6-9AA9-4612-B2D2-8587873E1F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B3156BE7-A90D-4D31-BD47-6F2A268A81FE}" type="datetime1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2FA5E8CB-F797-42D8-AF85-E7DEF9C598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2"/>
            <a:ext cx="2948940" cy="1200148"/>
          </a:xfrm>
        </p:spPr>
        <p:txBody>
          <a:bodyPr anchor="b">
            <a:normAutofit/>
          </a:bodyPr>
          <a:lstStyle>
            <a:lvl1pPr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3" y="742950"/>
            <a:ext cx="4629150" cy="36576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000"/>
            </a:lvl1pPr>
            <a:lvl2pPr marL="291987" indent="0">
              <a:buNone/>
              <a:defRPr sz="800"/>
            </a:lvl2pPr>
            <a:lvl3pPr marL="583973" indent="0">
              <a:buNone/>
              <a:defRPr sz="600"/>
            </a:lvl3pPr>
            <a:lvl4pPr marL="875961" indent="0">
              <a:buNone/>
              <a:defRPr sz="600"/>
            </a:lvl4pPr>
            <a:lvl5pPr marL="1167947" indent="0">
              <a:buNone/>
              <a:defRPr sz="600"/>
            </a:lvl5pPr>
            <a:lvl6pPr marL="1459935" indent="0">
              <a:buNone/>
              <a:defRPr sz="600"/>
            </a:lvl6pPr>
            <a:lvl7pPr marL="1751922" indent="0">
              <a:buNone/>
              <a:defRPr sz="600"/>
            </a:lvl7pPr>
            <a:lvl8pPr marL="2043907" indent="0">
              <a:buNone/>
              <a:defRPr sz="600"/>
            </a:lvl8pPr>
            <a:lvl9pPr marL="2335896" indent="0">
              <a:buNone/>
              <a:defRPr sz="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58058159-E57A-4F58-9825-7E57F1CFCCDA}" type="datetime1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20E78FE4-BC54-49E4-987B-16D2001B7F9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</p:spPr>
        <p:txBody>
          <a:bodyPr anchor="b">
            <a:normAutofit/>
          </a:bodyPr>
          <a:lstStyle>
            <a:lvl1pPr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3" y="742950"/>
            <a:ext cx="4629150" cy="36576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291987" indent="0">
              <a:buNone/>
              <a:defRPr sz="1800"/>
            </a:lvl2pPr>
            <a:lvl3pPr marL="583973" indent="0">
              <a:buNone/>
              <a:defRPr sz="1500"/>
            </a:lvl3pPr>
            <a:lvl4pPr marL="875961" indent="0">
              <a:buNone/>
              <a:defRPr sz="1300"/>
            </a:lvl4pPr>
            <a:lvl5pPr marL="1167947" indent="0">
              <a:buNone/>
              <a:defRPr sz="1300"/>
            </a:lvl5pPr>
            <a:lvl6pPr marL="1459935" indent="0">
              <a:buNone/>
              <a:defRPr sz="1300"/>
            </a:lvl6pPr>
            <a:lvl7pPr marL="1751922" indent="0">
              <a:buNone/>
              <a:defRPr sz="1300"/>
            </a:lvl7pPr>
            <a:lvl8pPr marL="2043907" indent="0">
              <a:buNone/>
              <a:defRPr sz="1300"/>
            </a:lvl8pPr>
            <a:lvl9pPr marL="2335896" indent="0">
              <a:buNone/>
              <a:defRPr sz="13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000"/>
            </a:lvl1pPr>
            <a:lvl2pPr marL="291987" indent="0">
              <a:buNone/>
              <a:defRPr sz="800"/>
            </a:lvl2pPr>
            <a:lvl3pPr marL="583973" indent="0">
              <a:buNone/>
              <a:defRPr sz="600"/>
            </a:lvl3pPr>
            <a:lvl4pPr marL="875961" indent="0">
              <a:buNone/>
              <a:defRPr sz="600"/>
            </a:lvl4pPr>
            <a:lvl5pPr marL="1167947" indent="0">
              <a:buNone/>
              <a:defRPr sz="600"/>
            </a:lvl5pPr>
            <a:lvl6pPr marL="1459935" indent="0">
              <a:buNone/>
              <a:defRPr sz="600"/>
            </a:lvl6pPr>
            <a:lvl7pPr marL="1751922" indent="0">
              <a:buNone/>
              <a:defRPr sz="600"/>
            </a:lvl7pPr>
            <a:lvl8pPr marL="2043907" indent="0">
              <a:buNone/>
              <a:defRPr sz="600"/>
            </a:lvl8pPr>
            <a:lvl9pPr marL="2335896" indent="0">
              <a:buNone/>
              <a:defRPr sz="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B574F75C-27B0-4FB1-B170-488696E6F6B4}" type="datetime1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1576E639-ED57-4A01-95CA-1FFB852C9E5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5AD27F78-2C7D-4DC8-A4D5-4CE953CEA26F}" type="datetime1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6AE90C15-9B38-4086-AE39-D7D4FE2564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4" y="270279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60" y="270275"/>
            <a:ext cx="5800725" cy="43588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E0F5CD4F-F788-49E7-A519-85238A0E62F6}" type="datetime1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4149F2C8-0851-40CD-9C03-98DA6622B1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8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63" y="-74613"/>
            <a:ext cx="9275763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版面配置區 1"/>
          <p:cNvSpPr txBox="1">
            <a:spLocks/>
          </p:cNvSpPr>
          <p:nvPr userDrawn="1"/>
        </p:nvSpPr>
        <p:spPr bwMode="auto">
          <a:xfrm>
            <a:off x="714375" y="482600"/>
            <a:ext cx="78041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7862" tIns="38930" rIns="77862" bIns="38930" anchor="ctr"/>
          <a:lstStyle/>
          <a:p>
            <a:pPr algn="ctr">
              <a:defRPr/>
            </a:pPr>
            <a:r>
              <a:rPr kumimoji="0" lang="zh-TW" altLang="en-US" sz="3100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按一下以編輯母片標題樣式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</a:t>
            </a:r>
            <a:r>
              <a:rPr lang="en-US" altLang="zh-TW" err="1"/>
              <a:t>Fitipower</a:t>
            </a:r>
            <a:r>
              <a:rPr lang="en-US" altLang="zh-TW"/>
              <a:t> Technologies co., Ltd.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E55CA4BB-1D81-4FB0-8FCF-3D70D28B72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2"/>
          </p:nvPr>
        </p:nvSpPr>
        <p:spPr>
          <a:xfrm>
            <a:off x="7694613" y="123825"/>
            <a:ext cx="1341437" cy="274638"/>
          </a:xfrm>
        </p:spPr>
        <p:txBody>
          <a:bodyPr/>
          <a:lstStyle>
            <a:lvl1pPr algn="r">
              <a:defRPr kumimoji="1" sz="1000">
                <a:solidFill>
                  <a:prstClr val="white"/>
                </a:solidFill>
              </a:defRPr>
            </a:lvl1pPr>
          </a:lstStyle>
          <a:p>
            <a:pPr>
              <a:defRPr/>
            </a:pPr>
            <a:fld id="{B3B5F3CA-683E-4C2D-8AF1-2FD4CAD5759B}" type="datetime1">
              <a:rPr lang="zh-TW" altLang="en-US" smtClean="0"/>
              <a:t>2024/6/7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7" descr="tooopen_sy_207649635483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Google Shape;11;p2"/>
          <p:cNvSpPr/>
          <p:nvPr/>
        </p:nvSpPr>
        <p:spPr>
          <a:xfrm>
            <a:off x="7337425" y="4630738"/>
            <a:ext cx="96838" cy="9525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5" name="Google Shape;12;p2"/>
          <p:cNvSpPr/>
          <p:nvPr/>
        </p:nvSpPr>
        <p:spPr>
          <a:xfrm>
            <a:off x="7789863" y="4183063"/>
            <a:ext cx="96837" cy="9525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6" name="Google Shape;13;p2"/>
          <p:cNvSpPr/>
          <p:nvPr/>
        </p:nvSpPr>
        <p:spPr>
          <a:xfrm>
            <a:off x="8893175" y="3333750"/>
            <a:ext cx="57150" cy="5715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7" name="Google Shape;14;p2"/>
          <p:cNvSpPr/>
          <p:nvPr/>
        </p:nvSpPr>
        <p:spPr>
          <a:xfrm>
            <a:off x="8770938" y="4924425"/>
            <a:ext cx="96837" cy="9525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8" name="Google Shape;15;p2"/>
          <p:cNvSpPr/>
          <p:nvPr/>
        </p:nvSpPr>
        <p:spPr>
          <a:xfrm>
            <a:off x="2386013" y="508000"/>
            <a:ext cx="96837" cy="9683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9" name="Google Shape;16;p2"/>
          <p:cNvSpPr/>
          <p:nvPr/>
        </p:nvSpPr>
        <p:spPr>
          <a:xfrm>
            <a:off x="479425" y="2703513"/>
            <a:ext cx="96838" cy="9683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11" name="Google Shape;17;p2"/>
          <p:cNvSpPr/>
          <p:nvPr/>
        </p:nvSpPr>
        <p:spPr>
          <a:xfrm>
            <a:off x="261938" y="642938"/>
            <a:ext cx="95250" cy="9683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12" name="Google Shape;18;p2"/>
          <p:cNvSpPr/>
          <p:nvPr/>
        </p:nvSpPr>
        <p:spPr>
          <a:xfrm>
            <a:off x="508000" y="1081088"/>
            <a:ext cx="192088" cy="192087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13" name="Google Shape;19;p2"/>
          <p:cNvSpPr/>
          <p:nvPr/>
        </p:nvSpPr>
        <p:spPr>
          <a:xfrm>
            <a:off x="8313738" y="3625850"/>
            <a:ext cx="144462" cy="142875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14" name="Google Shape;20;p2"/>
          <p:cNvSpPr/>
          <p:nvPr/>
        </p:nvSpPr>
        <p:spPr>
          <a:xfrm>
            <a:off x="8883650" y="4186238"/>
            <a:ext cx="142875" cy="14446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15" name="Google Shape;21;p2"/>
          <p:cNvSpPr/>
          <p:nvPr/>
        </p:nvSpPr>
        <p:spPr>
          <a:xfrm>
            <a:off x="158750" y="1597025"/>
            <a:ext cx="57150" cy="5715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16" name="Google Shape;22;p2"/>
          <p:cNvSpPr/>
          <p:nvPr/>
        </p:nvSpPr>
        <p:spPr>
          <a:xfrm>
            <a:off x="1397000" y="227013"/>
            <a:ext cx="192088" cy="192087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17" name="Google Shape;23;p2"/>
          <p:cNvSpPr/>
          <p:nvPr/>
        </p:nvSpPr>
        <p:spPr>
          <a:xfrm>
            <a:off x="617538" y="2000250"/>
            <a:ext cx="57150" cy="5873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18" name="Google Shape;24;p2"/>
          <p:cNvSpPr/>
          <p:nvPr/>
        </p:nvSpPr>
        <p:spPr>
          <a:xfrm>
            <a:off x="3425825" y="387350"/>
            <a:ext cx="57150" cy="5873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19" name="Google Shape;25;p2"/>
          <p:cNvSpPr/>
          <p:nvPr/>
        </p:nvSpPr>
        <p:spPr>
          <a:xfrm>
            <a:off x="8013700" y="4567238"/>
            <a:ext cx="193675" cy="192087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393" tIns="91393" rIns="91393" bIns="91393" anchor="ctr"/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dirty="0">
              <a:solidFill>
                <a:prstClr val="black"/>
              </a:solidFill>
              <a:latin typeface="Calibri" pitchFamily="34" charset="0"/>
              <a:ea typeface="新細明體" charset="-120"/>
            </a:endParaRPr>
          </a:p>
        </p:txBody>
      </p:sp>
      <p:pic>
        <p:nvPicPr>
          <p:cNvPr id="20" name="圖片 23" descr="英文白框 LOGO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58738" y="4605338"/>
            <a:ext cx="1800226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lIns="91393" tIns="91393" rIns="91393" bIns="91393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 baseline="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/>
          <p:cNvPicPr>
            <a:picLocks noChangeAspect="1"/>
          </p:cNvPicPr>
          <p:nvPr userDrawn="1"/>
        </p:nvPicPr>
        <p:blipFill>
          <a:blip r:embed="rId2" cstate="print"/>
          <a:srcRect r="18297" b="90923"/>
          <a:stretch>
            <a:fillRect/>
          </a:stretch>
        </p:blipFill>
        <p:spPr bwMode="auto">
          <a:xfrm>
            <a:off x="0" y="-20638"/>
            <a:ext cx="9144000" cy="37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7" name="標題 1"/>
          <p:cNvSpPr>
            <a:spLocks noGrp="1"/>
          </p:cNvSpPr>
          <p:nvPr>
            <p:ph type="ctrTitle"/>
          </p:nvPr>
        </p:nvSpPr>
        <p:spPr>
          <a:xfrm>
            <a:off x="683568" y="1599642"/>
            <a:ext cx="7772400" cy="1102519"/>
          </a:xfrm>
          <a:prstGeom prst="rect">
            <a:avLst/>
          </a:prstGeom>
          <a:noFill/>
        </p:spPr>
        <p:txBody>
          <a:bodyPr/>
          <a:lstStyle>
            <a:lvl1pPr algn="ctr">
              <a:defRPr sz="36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C4050F-097B-45B0-92A8-DEB6706AC988}"/>
              </a:ext>
            </a:extLst>
          </p:cNvPr>
          <p:cNvSpPr/>
          <p:nvPr userDrawn="1"/>
        </p:nvSpPr>
        <p:spPr>
          <a:xfrm>
            <a:off x="-19942" y="4948014"/>
            <a:ext cx="19864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900" dirty="0">
                <a:solidFill>
                  <a:srgbClr val="C00000"/>
                </a:solidFill>
              </a:rPr>
              <a:t>Fitipower Confidential Do Not Copy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8" name="標題 1"/>
          <p:cNvSpPr>
            <a:spLocks noGrp="1"/>
          </p:cNvSpPr>
          <p:nvPr>
            <p:ph type="ctrTitle"/>
          </p:nvPr>
        </p:nvSpPr>
        <p:spPr>
          <a:xfrm>
            <a:off x="683568" y="1599642"/>
            <a:ext cx="7772400" cy="1102519"/>
          </a:xfrm>
          <a:prstGeom prst="rect">
            <a:avLst/>
          </a:prstGeom>
          <a:noFill/>
        </p:spPr>
        <p:txBody>
          <a:bodyPr/>
          <a:lstStyle>
            <a:lvl1pPr algn="ctr">
              <a:defRPr sz="36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4547E-6385-488C-BD9B-895607260D8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8E968E-696C-4C34-8C8B-8F16EFD96D69}"/>
              </a:ext>
            </a:extLst>
          </p:cNvPr>
          <p:cNvSpPr/>
          <p:nvPr userDrawn="1"/>
        </p:nvSpPr>
        <p:spPr>
          <a:xfrm>
            <a:off x="-19942" y="4948014"/>
            <a:ext cx="19864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900" dirty="0">
                <a:solidFill>
                  <a:srgbClr val="C00000"/>
                </a:solidFill>
              </a:rPr>
              <a:t>Fitipower Confidential Do Not Copy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8"/>
          <p:cNvPicPr>
            <a:picLocks noChangeAspect="1"/>
          </p:cNvPicPr>
          <p:nvPr userDrawn="1"/>
        </p:nvPicPr>
        <p:blipFill>
          <a:blip r:embed="rId2" cstate="print"/>
          <a:srcRect b="25546"/>
          <a:stretch>
            <a:fillRect/>
          </a:stretch>
        </p:blipFill>
        <p:spPr bwMode="auto">
          <a:xfrm>
            <a:off x="0" y="-20638"/>
            <a:ext cx="9275763" cy="518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>
            <a:spLocks noGrp="1"/>
          </p:cNvSpPr>
          <p:nvPr>
            <p:ph type="ctrTitle"/>
          </p:nvPr>
        </p:nvSpPr>
        <p:spPr>
          <a:xfrm>
            <a:off x="683568" y="2247714"/>
            <a:ext cx="7772400" cy="1102519"/>
          </a:xfrm>
          <a:prstGeom prst="rect">
            <a:avLst/>
          </a:prstGeom>
          <a:noFill/>
        </p:spPr>
        <p:txBody>
          <a:bodyPr/>
          <a:lstStyle>
            <a:lvl1pPr algn="ctr">
              <a:defRPr sz="36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AB2898-8BE7-43BC-8B76-F4D790B8C0D6}"/>
              </a:ext>
            </a:extLst>
          </p:cNvPr>
          <p:cNvSpPr/>
          <p:nvPr userDrawn="1"/>
        </p:nvSpPr>
        <p:spPr>
          <a:xfrm>
            <a:off x="-19942" y="4948014"/>
            <a:ext cx="19864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900" dirty="0">
                <a:solidFill>
                  <a:srgbClr val="C00000"/>
                </a:solidFill>
              </a:rPr>
              <a:t>Fitipower Confidential Do Not Copy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</p:spPr>
        <p:txBody>
          <a:bodyPr anchor="b">
            <a:normAutofit/>
          </a:bodyPr>
          <a:lstStyle>
            <a:lvl1pPr algn="ctr">
              <a:defRPr sz="3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1987" indent="0" algn="ctr">
              <a:buNone/>
              <a:defRPr sz="1800"/>
            </a:lvl2pPr>
            <a:lvl3pPr marL="583973" indent="0" algn="ctr">
              <a:buNone/>
              <a:defRPr sz="1500"/>
            </a:lvl3pPr>
            <a:lvl4pPr marL="875961" indent="0" algn="ctr">
              <a:buNone/>
              <a:defRPr sz="1300"/>
            </a:lvl4pPr>
            <a:lvl5pPr marL="1167947" indent="0" algn="ctr">
              <a:buNone/>
              <a:defRPr sz="1300"/>
            </a:lvl5pPr>
            <a:lvl6pPr marL="1459935" indent="0" algn="ctr">
              <a:buNone/>
              <a:defRPr sz="1300"/>
            </a:lvl6pPr>
            <a:lvl7pPr marL="1751922" indent="0" algn="ctr">
              <a:buNone/>
              <a:defRPr sz="1300"/>
            </a:lvl7pPr>
            <a:lvl8pPr marL="2043907" indent="0" algn="ctr">
              <a:buNone/>
              <a:defRPr sz="1300"/>
            </a:lvl8pPr>
            <a:lvl9pPr marL="2335896" indent="0" algn="ctr">
              <a:buNone/>
              <a:defRPr sz="13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3600" y="4011613"/>
            <a:ext cx="2057400" cy="273050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FFFDA7A2-13A1-4886-A258-9CF84FCBC779}" type="datetime1">
              <a:rPr lang="zh-TW" altLang="en-US" smtClean="0"/>
              <a:t>2024/6/7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F8E4CDBD-2E84-4725-9E19-00B798C631C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68535C66-9311-4877-A9A4-FFD3F6A8EC8C}" type="datetime1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74D1B379-E456-4785-B900-A6205A36BE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 txBox="1">
            <a:spLocks/>
          </p:cNvSpPr>
          <p:nvPr userDrawn="1"/>
        </p:nvSpPr>
        <p:spPr>
          <a:xfrm>
            <a:off x="6732588" y="141288"/>
            <a:ext cx="1593850" cy="274637"/>
          </a:xfrm>
          <a:prstGeom prst="rect">
            <a:avLst/>
          </a:prstGeom>
        </p:spPr>
        <p:txBody>
          <a:bodyPr lIns="77862" tIns="38930" rIns="77862" bIns="38930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B3ABF02-0EE8-4889-BBC2-9AADF4FF2822}" type="datetimeFigureOut">
              <a:rPr kumimoji="0" lang="zh-TW" altLang="en-US" sz="1000" smtClean="0">
                <a:solidFill>
                  <a:srgbClr val="0070C0"/>
                </a:solidFill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2024/6/7</a:t>
            </a:fld>
            <a:endParaRPr kumimoji="0" lang="zh-TW" altLang="en-US" sz="1000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2" y="1284317"/>
            <a:ext cx="7886700" cy="2138406"/>
          </a:xfrm>
        </p:spPr>
        <p:txBody>
          <a:bodyPr anchor="b">
            <a:normAutofit/>
          </a:bodyPr>
          <a:lstStyle>
            <a:lvl1pPr>
              <a:defRPr sz="3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2" y="3414478"/>
            <a:ext cx="7886700" cy="1125140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19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8397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7596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16794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4599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751922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204390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33589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30E6AB9B-D6C3-48D9-B177-42E8101998BF}" type="datetime1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4B3ACDE6-671C-4727-9FA5-28FEF2D6468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2"/>
            <a:ext cx="3886200" cy="326350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2"/>
            <a:ext cx="3886200" cy="326350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8861A24A-DB5C-451E-85D9-B0DECC61775A}" type="datetime1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604C47F2-7CFA-4F0D-9DA6-37FB0982F9C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90"/>
            <a:ext cx="3867150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500" b="1"/>
            </a:lvl1pPr>
            <a:lvl2pPr marL="291987" indent="0">
              <a:buNone/>
              <a:defRPr sz="1300" b="1"/>
            </a:lvl2pPr>
            <a:lvl3pPr marL="583973" indent="0">
              <a:buNone/>
              <a:defRPr sz="1200" b="1"/>
            </a:lvl3pPr>
            <a:lvl4pPr marL="875961" indent="0">
              <a:buNone/>
              <a:defRPr sz="1000" b="1"/>
            </a:lvl4pPr>
            <a:lvl5pPr marL="1167947" indent="0">
              <a:buNone/>
              <a:defRPr sz="1000" b="1"/>
            </a:lvl5pPr>
            <a:lvl6pPr marL="1459935" indent="0">
              <a:buNone/>
              <a:defRPr sz="1000" b="1"/>
            </a:lvl6pPr>
            <a:lvl7pPr marL="1751922" indent="0">
              <a:buNone/>
              <a:defRPr sz="1000" b="1"/>
            </a:lvl7pPr>
            <a:lvl8pPr marL="2043907" indent="0">
              <a:buNone/>
              <a:defRPr sz="1000" b="1"/>
            </a:lvl8pPr>
            <a:lvl9pPr marL="2335896" indent="0">
              <a:buNone/>
              <a:defRPr sz="10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6"/>
            <a:ext cx="3867150" cy="276039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60" y="1261390"/>
            <a:ext cx="3886201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500" b="1"/>
            </a:lvl1pPr>
            <a:lvl2pPr marL="291987" indent="0">
              <a:buNone/>
              <a:defRPr sz="1300" b="1"/>
            </a:lvl2pPr>
            <a:lvl3pPr marL="583973" indent="0">
              <a:buNone/>
              <a:defRPr sz="1200" b="1"/>
            </a:lvl3pPr>
            <a:lvl4pPr marL="875961" indent="0">
              <a:buNone/>
              <a:defRPr sz="1000" b="1"/>
            </a:lvl4pPr>
            <a:lvl5pPr marL="1167947" indent="0">
              <a:buNone/>
              <a:defRPr sz="1000" b="1"/>
            </a:lvl5pPr>
            <a:lvl6pPr marL="1459935" indent="0">
              <a:buNone/>
              <a:defRPr sz="1000" b="1"/>
            </a:lvl6pPr>
            <a:lvl7pPr marL="1751922" indent="0">
              <a:buNone/>
              <a:defRPr sz="1000" b="1"/>
            </a:lvl7pPr>
            <a:lvl8pPr marL="2043907" indent="0">
              <a:buNone/>
              <a:defRPr sz="1000" b="1"/>
            </a:lvl8pPr>
            <a:lvl9pPr marL="2335896" indent="0">
              <a:buNone/>
              <a:defRPr sz="10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0" y="1880666"/>
            <a:ext cx="3886201" cy="276039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A069DBB5-10FB-4123-8494-2B9813F520EF}" type="datetime1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Arial" pitchFamily="34" charset="0"/>
              </a:defRPr>
            </a:lvl1pPr>
          </a:lstStyle>
          <a:p>
            <a:pPr>
              <a:defRPr/>
            </a:pPr>
            <a:fld id="{581E07AD-610E-4F56-B022-C0105D14DB6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image" Target="../media/image6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 userDrawn="1"/>
        </p:nvPicPr>
        <p:blipFill>
          <a:blip r:embed="rId6" cstate="print"/>
          <a:srcRect r="18297" b="90923"/>
          <a:stretch>
            <a:fillRect/>
          </a:stretch>
        </p:blipFill>
        <p:spPr bwMode="auto">
          <a:xfrm>
            <a:off x="0" y="-20638"/>
            <a:ext cx="9144000" cy="37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圖片 10"/>
          <p:cNvPicPr>
            <a:picLocks noChangeAspect="1"/>
          </p:cNvPicPr>
          <p:nvPr userDrawn="1"/>
        </p:nvPicPr>
        <p:blipFill>
          <a:blip r:embed="rId7" cstate="print"/>
          <a:srcRect t="90948"/>
          <a:stretch>
            <a:fillRect/>
          </a:stretch>
        </p:blipFill>
        <p:spPr bwMode="auto">
          <a:xfrm>
            <a:off x="0" y="4543425"/>
            <a:ext cx="9144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3446463" y="49196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9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36CEFB5B-49C5-4653-845D-21C2A3F8FA3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8863"/>
            <a:ext cx="8229600" cy="339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90" r:id="rId1"/>
    <p:sldLayoutId id="2147489291" r:id="rId2"/>
    <p:sldLayoutId id="2147489289" r:id="rId3"/>
    <p:sldLayoutId id="2147489292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微軟正黑體" pitchFamily="34" charset="-120"/>
          <a:ea typeface="微軟正黑體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微軟正黑體" pitchFamily="34" charset="-12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微軟正黑體" pitchFamily="34" charset="-12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微軟正黑體" pitchFamily="34" charset="-12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微軟正黑體" pitchFamily="34" charset="-12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8"/>
        </a:buBlip>
        <a:defRPr kumimoji="1" sz="2400">
          <a:solidFill>
            <a:srgbClr val="376092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kumimoji="1" sz="2000">
          <a:solidFill>
            <a:srgbClr val="376092"/>
          </a:solidFill>
          <a:latin typeface="微軟正黑體" pitchFamily="34" charset="-120"/>
          <a:ea typeface="微軟正黑體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kumimoji="1">
          <a:solidFill>
            <a:srgbClr val="376092"/>
          </a:solidFill>
          <a:latin typeface="微軟正黑體" pitchFamily="34" charset="-120"/>
          <a:ea typeface="微軟正黑體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kumimoji="1" sz="1600">
          <a:solidFill>
            <a:srgbClr val="376092"/>
          </a:solidFill>
          <a:latin typeface="微軟正黑體" pitchFamily="34" charset="-120"/>
          <a:ea typeface="微軟正黑體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2"/>
        </a:buBlip>
        <a:defRPr kumimoji="1" sz="1400">
          <a:solidFill>
            <a:srgbClr val="376092"/>
          </a:solidFill>
          <a:latin typeface="微軟正黑體" pitchFamily="34" charset="-120"/>
          <a:ea typeface="微軟正黑體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7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633413" y="274638"/>
            <a:ext cx="7886700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862" tIns="38930" rIns="77862" bIns="389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3413" y="1371600"/>
            <a:ext cx="7886700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862" tIns="38930" rIns="77862" bIns="389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77862" tIns="38930" rIns="77862" bIns="3893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70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31A7A0D-D093-46BA-B395-855228FEA407}" type="datetime1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77862" tIns="38930" rIns="77862" bIns="3893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70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© 2015 Fitipower Technologies co., Ltd.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2713" y="4767263"/>
            <a:ext cx="2057400" cy="274637"/>
          </a:xfrm>
          <a:prstGeom prst="rect">
            <a:avLst/>
          </a:prstGeom>
        </p:spPr>
        <p:txBody>
          <a:bodyPr vert="horz" wrap="square" lIns="77862" tIns="38930" rIns="77862" bIns="3893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700">
                <a:solidFill>
                  <a:srgbClr val="89898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97AD9F22-E34D-482D-9E98-4EE0ECAB01F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51BD7A-D8D0-42F9-B447-8A439BA528D4}"/>
              </a:ext>
            </a:extLst>
          </p:cNvPr>
          <p:cNvSpPr/>
          <p:nvPr userDrawn="1"/>
        </p:nvSpPr>
        <p:spPr>
          <a:xfrm>
            <a:off x="-19942" y="4948014"/>
            <a:ext cx="19864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900" dirty="0">
                <a:solidFill>
                  <a:schemeClr val="bg1"/>
                </a:solidFill>
              </a:rPr>
              <a:t>Fitipower Confidential Do Not Copy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94" r:id="rId1"/>
    <p:sldLayoutId id="2147489295" r:id="rId2"/>
    <p:sldLayoutId id="2147489296" r:id="rId3"/>
    <p:sldLayoutId id="2147489297" r:id="rId4"/>
    <p:sldLayoutId id="2147489298" r:id="rId5"/>
    <p:sldLayoutId id="2147489299" r:id="rId6"/>
    <p:sldLayoutId id="2147489300" r:id="rId7"/>
    <p:sldLayoutId id="2147489301" r:id="rId8"/>
    <p:sldLayoutId id="2147489302" r:id="rId9"/>
    <p:sldLayoutId id="2147489303" r:id="rId10"/>
    <p:sldLayoutId id="2147489304" r:id="rId11"/>
    <p:sldLayoutId id="2147489305" r:id="rId12"/>
    <p:sldLayoutId id="2147489306" r:id="rId13"/>
  </p:sldLayoutIdLst>
  <p:hf hdr="0" ftr="0" dt="0"/>
  <p:txStyles>
    <p:titleStyle>
      <a:lvl1pPr algn="l" defTabSz="582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582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  <a:ea typeface="新細明體" pitchFamily="18" charset="-120"/>
        </a:defRPr>
      </a:lvl2pPr>
      <a:lvl3pPr algn="l" defTabSz="582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  <a:ea typeface="新細明體" pitchFamily="18" charset="-120"/>
        </a:defRPr>
      </a:lvl3pPr>
      <a:lvl4pPr algn="l" defTabSz="582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  <a:ea typeface="新細明體" pitchFamily="18" charset="-120"/>
        </a:defRPr>
      </a:lvl4pPr>
      <a:lvl5pPr algn="l" defTabSz="582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  <a:ea typeface="新細明體" pitchFamily="18" charset="-120"/>
        </a:defRPr>
      </a:lvl5pPr>
      <a:lvl6pPr marL="389316" algn="l" defTabSz="583973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  <a:ea typeface="新細明體" pitchFamily="18" charset="-120"/>
        </a:defRPr>
      </a:lvl6pPr>
      <a:lvl7pPr marL="778632" algn="l" defTabSz="583973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  <a:ea typeface="新細明體" pitchFamily="18" charset="-120"/>
        </a:defRPr>
      </a:lvl7pPr>
      <a:lvl8pPr marL="1167947" algn="l" defTabSz="583973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  <a:ea typeface="新細明體" pitchFamily="18" charset="-120"/>
        </a:defRPr>
      </a:lvl8pPr>
      <a:lvl9pPr marL="1557264" algn="l" defTabSz="583973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  <a:ea typeface="新細明體" pitchFamily="18" charset="-120"/>
        </a:defRPr>
      </a:lvl9pPr>
    </p:titleStyle>
    <p:bodyStyle>
      <a:lvl1pPr marL="144463" indent="-144463" algn="l" defTabSz="582613" rtl="0" eaLnBrk="0" fontAlgn="base" hangingPunct="0">
        <a:lnSpc>
          <a:spcPct val="90000"/>
        </a:lnSpc>
        <a:spcBef>
          <a:spcPts val="638"/>
        </a:spcBef>
        <a:spcAft>
          <a:spcPct val="0"/>
        </a:spcAft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36563" indent="-144463" algn="l" defTabSz="582613" rtl="0" eaLnBrk="0" fontAlgn="base" hangingPunct="0">
        <a:lnSpc>
          <a:spcPct val="90000"/>
        </a:lnSpc>
        <a:spcBef>
          <a:spcPts val="325"/>
        </a:spcBef>
        <a:spcAft>
          <a:spcPct val="0"/>
        </a:spcAft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28663" indent="-144463" algn="l" defTabSz="582613" rtl="0" eaLnBrk="0" fontAlgn="base" hangingPunct="0">
        <a:lnSpc>
          <a:spcPct val="90000"/>
        </a:lnSpc>
        <a:spcBef>
          <a:spcPts val="325"/>
        </a:spcBef>
        <a:spcAft>
          <a:spcPct val="0"/>
        </a:spcAft>
        <a:buFont typeface="Wingdings 2" pitchFamily="18" charset="2"/>
        <a:buChar char="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0763" indent="-144463" algn="l" defTabSz="582613" rtl="0" eaLnBrk="0" fontAlgn="base" hangingPunct="0">
        <a:lnSpc>
          <a:spcPct val="90000"/>
        </a:lnSpc>
        <a:spcBef>
          <a:spcPts val="325"/>
        </a:spcBef>
        <a:spcAft>
          <a:spcPct val="0"/>
        </a:spcAft>
        <a:buFont typeface="Wingdings 2" pitchFamily="18" charset="2"/>
        <a:buChar char="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312863" indent="-144463" algn="l" defTabSz="582613" rtl="0" eaLnBrk="0" fontAlgn="base" hangingPunct="0">
        <a:lnSpc>
          <a:spcPct val="90000"/>
        </a:lnSpc>
        <a:spcBef>
          <a:spcPts val="325"/>
        </a:spcBef>
        <a:spcAft>
          <a:spcPct val="0"/>
        </a:spcAft>
        <a:buFont typeface="Wingdings 2" pitchFamily="18" charset="2"/>
        <a:buChar char="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928" indent="-145991" algn="l" defTabSz="583973" rtl="0" eaLnBrk="1" latinLnBrk="0" hangingPunct="1">
        <a:spcBef>
          <a:spcPct val="20000"/>
        </a:spcBef>
        <a:buFont typeface="Wingdings 2" pitchFamily="18" charset="2"/>
        <a:buChar char="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97914" indent="-145991" algn="l" defTabSz="583973" rtl="0" eaLnBrk="1" latinLnBrk="0" hangingPunct="1">
        <a:spcBef>
          <a:spcPct val="20000"/>
        </a:spcBef>
        <a:buFont typeface="Wingdings 2" pitchFamily="18" charset="2"/>
        <a:buChar char="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89901" indent="-145991" algn="l" defTabSz="583973" rtl="0" eaLnBrk="1" latinLnBrk="0" hangingPunct="1">
        <a:spcBef>
          <a:spcPct val="20000"/>
        </a:spcBef>
        <a:buFont typeface="Wingdings 2" pitchFamily="18" charset="2"/>
        <a:buChar char="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81888" indent="-145991" algn="l" defTabSz="583973" rtl="0" eaLnBrk="1" latinLnBrk="0" hangingPunct="1">
        <a:spcBef>
          <a:spcPct val="20000"/>
        </a:spcBef>
        <a:buFont typeface="Wingdings 2" pitchFamily="18" charset="2"/>
        <a:buChar char="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397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91987" algn="l" defTabSz="58397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83973" algn="l" defTabSz="58397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75961" algn="l" defTabSz="58397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67947" algn="l" defTabSz="58397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59935" algn="l" defTabSz="58397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51922" algn="l" defTabSz="58397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43907" algn="l" defTabSz="58397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35896" algn="l" defTabSz="58397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TI-HCITA/VA8801_Model_Zoo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TI-HCITA/VA8801_Model_Zoo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CL.eide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FITI-HCITA/VA8801_Model_Zoo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/>
          <p:cNvSpPr>
            <a:spLocks noGrp="1"/>
          </p:cNvSpPr>
          <p:nvPr>
            <p:ph type="ctrTitle"/>
          </p:nvPr>
        </p:nvSpPr>
        <p:spPr>
          <a:xfrm>
            <a:off x="684213" y="2608263"/>
            <a:ext cx="7772400" cy="226695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TW" b="1" kern="1200" dirty="0">
                <a:effectLst>
                  <a:outerShdw blurRad="38100" dist="38100" dir="2700000" algn="tl">
                    <a:srgbClr val="C0C0C0"/>
                  </a:outerShdw>
                </a:effectLst>
                <a:latin typeface="Microsoft YaHei" pitchFamily="34" charset="-122"/>
                <a:ea typeface="Microsoft YaHei" pitchFamily="34" charset="-122"/>
                <a:cs typeface="Arial" pitchFamily="34" charset="0"/>
                <a:sym typeface="Helvetica" charset="0"/>
              </a:rPr>
              <a:t>VA8801</a:t>
            </a:r>
            <a:r>
              <a:rPr lang="zh-TW" altLang="en-US" b="1" kern="1200" dirty="0">
                <a:effectLst>
                  <a:outerShdw blurRad="38100" dist="38100" dir="2700000" algn="tl">
                    <a:srgbClr val="C0C0C0"/>
                  </a:outerShdw>
                </a:effectLst>
                <a:latin typeface="Microsoft YaHei" pitchFamily="34" charset="-122"/>
                <a:ea typeface="Microsoft YaHei" pitchFamily="34" charset="-122"/>
                <a:cs typeface="Arial" pitchFamily="34" charset="0"/>
                <a:sym typeface="Helvetica" charset="0"/>
              </a:rPr>
              <a:t> </a:t>
            </a:r>
            <a:r>
              <a:rPr lang="en-US" altLang="zh-TW" b="1" kern="1200" dirty="0">
                <a:effectLst>
                  <a:outerShdw blurRad="38100" dist="38100" dir="2700000" algn="tl">
                    <a:srgbClr val="C0C0C0"/>
                  </a:outerShdw>
                </a:effectLst>
                <a:latin typeface="Microsoft YaHei" pitchFamily="34" charset="-122"/>
                <a:ea typeface="Microsoft YaHei" pitchFamily="34" charset="-122"/>
                <a:cs typeface="Arial" pitchFamily="34" charset="0"/>
                <a:sym typeface="Helvetica" charset="0"/>
              </a:rPr>
              <a:t>SDK </a:t>
            </a:r>
            <a:br>
              <a:rPr lang="en-US" altLang="zh-TW" b="1" kern="1200" dirty="0">
                <a:effectLst>
                  <a:outerShdw blurRad="38100" dist="38100" dir="2700000" algn="tl">
                    <a:srgbClr val="C0C0C0"/>
                  </a:outerShdw>
                </a:effectLst>
                <a:latin typeface="Microsoft YaHei" pitchFamily="34" charset="-122"/>
                <a:ea typeface="Microsoft YaHei" pitchFamily="34" charset="-122"/>
                <a:cs typeface="Arial" pitchFamily="34" charset="0"/>
                <a:sym typeface="Helvetica" charset="0"/>
              </a:rPr>
            </a:br>
            <a:r>
              <a:rPr lang="en-US" altLang="zh-TW" b="1" kern="1200" dirty="0">
                <a:effectLst>
                  <a:outerShdw blurRad="38100" dist="38100" dir="2700000" algn="tl">
                    <a:srgbClr val="C0C0C0"/>
                  </a:outerShdw>
                </a:effectLst>
                <a:latin typeface="Microsoft YaHei" pitchFamily="34" charset="-122"/>
                <a:ea typeface="Microsoft YaHei" pitchFamily="34" charset="-122"/>
                <a:cs typeface="Arial" pitchFamily="34" charset="0"/>
                <a:sym typeface="Helvetica" charset="0"/>
              </a:rPr>
              <a:t>Handbook V3.2</a:t>
            </a:r>
            <a:br>
              <a:rPr lang="en-US" altLang="zh-TW" b="1" kern="12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pitchFamily="34" charset="-122"/>
                <a:ea typeface="Microsoft YaHei" pitchFamily="34" charset="-122"/>
                <a:cs typeface="Arial" pitchFamily="34" charset="0"/>
                <a:sym typeface="Helvetica" charset="0"/>
              </a:rPr>
            </a:br>
            <a:endParaRPr lang="zh-TW" altLang="en-US" sz="1800" dirty="0">
              <a:solidFill>
                <a:schemeClr val="tx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39BDA39-F702-4401-9148-1FE91E74D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5856" y="830347"/>
            <a:ext cx="5868144" cy="2760394"/>
          </a:xfrm>
        </p:spPr>
        <p:txBody>
          <a:bodyPr/>
          <a:lstStyle/>
          <a:p>
            <a:pPr marL="228600" indent="-228600">
              <a:buFont typeface="+mj-lt"/>
              <a:buAutoNum type="arabicPeriod" startAt="3"/>
            </a:pPr>
            <a:r>
              <a:rPr lang="en-US" altLang="zh-TW" sz="1200" b="1" dirty="0">
                <a:solidFill>
                  <a:schemeClr val="bg2">
                    <a:lumMod val="50000"/>
                  </a:schemeClr>
                </a:solidFill>
              </a:rPr>
              <a:t>DFU(Device Firmware Update) Tool</a:t>
            </a:r>
          </a:p>
          <a:p>
            <a:pPr lvl="1"/>
            <a:r>
              <a:rPr lang="en-US" altLang="zh-TW" sz="1200" dirty="0"/>
              <a:t>Reference SDK root path\VA8801_BSPSDK_v3.000.000\DFU Tool\ FITI_VA8801_DFU_ToolKit_v1.0.0.pdf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en-US" altLang="zh-TW" sz="1200" b="1" dirty="0">
                <a:solidFill>
                  <a:schemeClr val="bg2">
                    <a:lumMod val="50000"/>
                  </a:schemeClr>
                </a:solidFill>
              </a:rPr>
              <a:t>Demo Tool</a:t>
            </a:r>
          </a:p>
          <a:p>
            <a:pPr lvl="1"/>
            <a:r>
              <a:rPr lang="en-US" altLang="zh-TW" sz="1200" dirty="0"/>
              <a:t>Reference SDK root path\VA8801_BSPSDK_v3.000.000\Demo Tool\ VA8801_Demo_Tool_UserGuide_V0.1_20240305.pdf</a:t>
            </a:r>
          </a:p>
          <a:p>
            <a:pPr marL="228600" indent="-228600">
              <a:buFont typeface="+mj-lt"/>
              <a:buAutoNum type="arabicPeriod" startAt="5"/>
            </a:pPr>
            <a:r>
              <a:rPr lang="en-US" altLang="zh-TW" sz="1200" b="1" dirty="0">
                <a:solidFill>
                  <a:schemeClr val="bg2">
                    <a:lumMod val="50000"/>
                  </a:schemeClr>
                </a:solidFill>
              </a:rPr>
              <a:t>Others tool</a:t>
            </a:r>
            <a:r>
              <a:rPr lang="zh-TW" alt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12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TW" alt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</a:rPr>
              <a:t>DUT(Device Under Test) tool </a:t>
            </a:r>
            <a:endParaRPr lang="en-US" altLang="zh-TW" sz="1200" b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altLang="zh-TW" sz="1200" dirty="0"/>
              <a:t>The Device Under Test (DUT) tool provides user-fed image data from a PC or notebook, then validates the AI model(.tflite INT8)</a:t>
            </a:r>
          </a:p>
          <a:p>
            <a:pPr lvl="1"/>
            <a:r>
              <a:rPr lang="en-US" altLang="zh-TW" sz="1200" dirty="0"/>
              <a:t>Reference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1200" dirty="0"/>
              <a:t>SDK root path\VA8801_BSPSDK_v3.000.000\DUT Tool\</a:t>
            </a:r>
            <a:r>
              <a:rPr lang="fr-FR" altLang="zh-TW" sz="1200" dirty="0"/>
              <a:t> VA8801_DUT_Guide_V1.0.pdf</a:t>
            </a:r>
            <a:r>
              <a:rPr lang="en-US" altLang="zh-TW" sz="1200" dirty="0"/>
              <a:t>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C00000"/>
                </a:solidFill>
              </a:rPr>
              <a:t>Notes. </a:t>
            </a:r>
            <a:r>
              <a:rPr lang="en-US" altLang="zh-TW" sz="1200" dirty="0">
                <a:solidFill>
                  <a:srgbClr val="002060"/>
                </a:solidFill>
              </a:rPr>
              <a:t>The AI model and image data share DDR memory. The memory layout can be referenced as follows:</a:t>
            </a:r>
            <a:endParaRPr lang="zh-TW" altLang="en-US" sz="700" dirty="0">
              <a:solidFill>
                <a:srgbClr val="00206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E1AB905-D87C-4BF7-9C1D-8FAB1EBD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98664"/>
            <a:ext cx="7886700" cy="993775"/>
          </a:xfrm>
        </p:spPr>
        <p:txBody>
          <a:bodyPr/>
          <a:lstStyle/>
          <a:p>
            <a:r>
              <a:rPr lang="en-US" altLang="zh-TW" dirty="0"/>
              <a:t>VA8801</a:t>
            </a:r>
            <a:r>
              <a:rPr lang="zh-TW" altLang="en-US" dirty="0"/>
              <a:t> </a:t>
            </a:r>
            <a:r>
              <a:rPr lang="en-US" altLang="zh-TW" dirty="0"/>
              <a:t>Architecture Introduction – 3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430FE7-9D84-45D2-B2D5-E79E0456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E07AD-610E-4F56-B022-C0105D14DB67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F3A9BD6-EF84-4DBD-9755-B30E7221DEFC}"/>
              </a:ext>
            </a:extLst>
          </p:cNvPr>
          <p:cNvGrpSpPr/>
          <p:nvPr/>
        </p:nvGrpSpPr>
        <p:grpSpPr>
          <a:xfrm>
            <a:off x="3303520" y="3442001"/>
            <a:ext cx="2169281" cy="1541820"/>
            <a:chOff x="9797860" y="2475255"/>
            <a:chExt cx="2169281" cy="154182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E39337D-0B81-4C74-9A26-3C0F523699ED}"/>
                </a:ext>
              </a:extLst>
            </p:cNvPr>
            <p:cNvSpPr/>
            <p:nvPr/>
          </p:nvSpPr>
          <p:spPr>
            <a:xfrm>
              <a:off x="10544542" y="2816424"/>
              <a:ext cx="1157680" cy="743742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AI</a:t>
              </a:r>
              <a:r>
                <a:rPr kumimoji="0" lang="zh-TW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Model</a:t>
              </a:r>
              <a:r>
                <a:rPr kumimoji="0" lang="zh-TW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kumimoji="0" lang="en-US" altLang="zh-TW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C</a:t>
              </a:r>
              <a:r>
                <a:rPr kumimoji="0" lang="zh-TW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Code</a:t>
              </a:r>
            </a:p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Usage Space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6B79E52-1F97-4A81-B57C-DCC613A0DCBB}"/>
                </a:ext>
              </a:extLst>
            </p:cNvPr>
            <p:cNvSpPr/>
            <p:nvPr/>
          </p:nvSpPr>
          <p:spPr>
            <a:xfrm>
              <a:off x="10544542" y="3553930"/>
              <a:ext cx="1157680" cy="392246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AI Model </a:t>
              </a:r>
            </a:p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Input Image data</a:t>
              </a:r>
            </a:p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Usage Space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A7FEEB5-D668-4C98-A9D0-F502F25488DF}"/>
                </a:ext>
              </a:extLst>
            </p:cNvPr>
            <p:cNvSpPr/>
            <p:nvPr/>
          </p:nvSpPr>
          <p:spPr>
            <a:xfrm>
              <a:off x="10200311" y="2475255"/>
              <a:ext cx="176683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DDR</a:t>
              </a:r>
              <a:r>
                <a:rPr kumimoji="0" lang="en-US" altLang="zh-TW" sz="1100" kern="0" dirty="0">
                  <a:solidFill>
                    <a:srgbClr val="4472C4"/>
                  </a:solidFill>
                  <a:latin typeface="Cambria" panose="02040503050406030204" pitchFamily="18" charset="0"/>
                </a:rPr>
                <a:t>_</a:t>
              </a: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16M</a:t>
              </a:r>
              <a:r>
                <a:rPr kumimoji="0" lang="zh-TW" altLang="en-US" sz="1100" kern="0" dirty="0">
                  <a:solidFill>
                    <a:srgbClr val="4472C4"/>
                  </a:solidFill>
                  <a:latin typeface="Cambria" panose="02040503050406030204" pitchFamily="18" charset="0"/>
                </a:rPr>
                <a:t> </a:t>
              </a: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Memory</a:t>
              </a:r>
              <a:r>
                <a: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 </a:t>
              </a: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Layout</a:t>
              </a:r>
              <a:endParaRPr kumimoji="0" lang="zh-TW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FAA671-55B8-465C-A981-509B9536C163}"/>
                </a:ext>
              </a:extLst>
            </p:cNvPr>
            <p:cNvSpPr/>
            <p:nvPr/>
          </p:nvSpPr>
          <p:spPr>
            <a:xfrm>
              <a:off x="9797860" y="2739366"/>
              <a:ext cx="81785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</a:rPr>
                <a:t>0x80000000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3D1E8F0-5DF3-4B00-AE6C-FBE3DEA3DB65}"/>
                </a:ext>
              </a:extLst>
            </p:cNvPr>
            <p:cNvSpPr/>
            <p:nvPr/>
          </p:nvSpPr>
          <p:spPr>
            <a:xfrm>
              <a:off x="9797860" y="3786243"/>
              <a:ext cx="81785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</a:rPr>
                <a:t>0x81000000</a:t>
              </a:r>
              <a:endParaRPr kumimoji="0" lang="zh-TW" alt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AFF03D6F-7EAE-41A1-B4B8-62B0DCAB2D9A}"/>
              </a:ext>
            </a:extLst>
          </p:cNvPr>
          <p:cNvGrpSpPr/>
          <p:nvPr/>
        </p:nvGrpSpPr>
        <p:grpSpPr>
          <a:xfrm>
            <a:off x="5507333" y="3442001"/>
            <a:ext cx="2169657" cy="1530685"/>
            <a:chOff x="5033632" y="3407593"/>
            <a:chExt cx="2169657" cy="1530685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6BC6092E-D234-42A0-B1B8-3C840B131235}"/>
                </a:ext>
              </a:extLst>
            </p:cNvPr>
            <p:cNvGrpSpPr/>
            <p:nvPr/>
          </p:nvGrpSpPr>
          <p:grpSpPr>
            <a:xfrm>
              <a:off x="5033632" y="3407593"/>
              <a:ext cx="2169657" cy="1530685"/>
              <a:chOff x="9532565" y="2486390"/>
              <a:chExt cx="2169657" cy="153068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D072977-0958-4757-A02A-634313E469D9}"/>
                  </a:ext>
                </a:extLst>
              </p:cNvPr>
              <p:cNvSpPr/>
              <p:nvPr/>
            </p:nvSpPr>
            <p:spPr>
              <a:xfrm>
                <a:off x="10544542" y="2816424"/>
                <a:ext cx="1157680" cy="743742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1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kern="0" dirty="0">
                    <a:solidFill>
                      <a:prstClr val="white"/>
                    </a:solidFill>
                    <a:latin typeface="Calibri"/>
                  </a:rPr>
                  <a:t>AI</a:t>
                </a:r>
                <a:r>
                  <a:rPr kumimoji="0" lang="zh-TW" altLang="en-US" sz="900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  <a:r>
                  <a:rPr kumimoji="0" lang="en-US" altLang="zh-TW" sz="900" kern="0" dirty="0">
                    <a:solidFill>
                      <a:prstClr val="white"/>
                    </a:solidFill>
                    <a:latin typeface="Calibri"/>
                  </a:rPr>
                  <a:t>Model</a:t>
                </a:r>
                <a:r>
                  <a:rPr kumimoji="0" lang="zh-TW" altLang="en-US" sz="900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  <a:endParaRPr kumimoji="0" lang="en-US" altLang="zh-TW" sz="900" kern="0" dirty="0">
                  <a:solidFill>
                    <a:prstClr val="white"/>
                  </a:solidFill>
                  <a:latin typeface="Calibri"/>
                </a:endParaRPr>
              </a:p>
              <a:p>
                <a:pPr marL="0" marR="0" lvl="0" indent="0" algn="ctr" defTabSz="9141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kern="0" dirty="0">
                    <a:solidFill>
                      <a:prstClr val="white"/>
                    </a:solidFill>
                    <a:latin typeface="Calibri"/>
                  </a:rPr>
                  <a:t>C</a:t>
                </a:r>
                <a:r>
                  <a:rPr kumimoji="0" lang="zh-TW" altLang="en-US" sz="900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  <a:r>
                  <a:rPr kumimoji="0" lang="en-US" altLang="zh-TW" sz="900" kern="0" dirty="0">
                    <a:solidFill>
                      <a:prstClr val="white"/>
                    </a:solidFill>
                    <a:latin typeface="Calibri"/>
                  </a:rPr>
                  <a:t>Code</a:t>
                </a:r>
              </a:p>
              <a:p>
                <a:pPr marL="0" marR="0" lvl="0" indent="0" algn="ctr" defTabSz="9141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rPr>
                  <a:t>Usage Space</a:t>
                </a:r>
              </a:p>
              <a:p>
                <a:pPr marL="0" marR="0" lvl="0" indent="0" algn="ctr" defTabSz="9141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rPr>
                  <a:t>(15.7MB)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7652FFE-F5B7-4505-9457-1CD220C937E5}"/>
                  </a:ext>
                </a:extLst>
              </p:cNvPr>
              <p:cNvSpPr/>
              <p:nvPr/>
            </p:nvSpPr>
            <p:spPr>
              <a:xfrm>
                <a:off x="10544542" y="3553930"/>
                <a:ext cx="1157680" cy="392246"/>
              </a:xfrm>
              <a:prstGeom prst="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1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rPr>
                  <a:t>Image data</a:t>
                </a:r>
              </a:p>
              <a:p>
                <a:pPr marL="0" marR="0" lvl="0" indent="0" algn="ctr" defTabSz="9141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rPr>
                  <a:t>(320x320x3)</a:t>
                </a:r>
              </a:p>
              <a:p>
                <a:pPr marL="0" marR="0" lvl="0" indent="0" algn="ctr" defTabSz="9141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kern="0" dirty="0">
                    <a:solidFill>
                      <a:prstClr val="white"/>
                    </a:solidFill>
                    <a:latin typeface="Calibri"/>
                  </a:rPr>
                  <a:t>(size:0.3M)</a:t>
                </a:r>
                <a:endPara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405FFB5-C016-4936-929E-A44B56C49D61}"/>
                  </a:ext>
                </a:extLst>
              </p:cNvPr>
              <p:cNvSpPr/>
              <p:nvPr/>
            </p:nvSpPr>
            <p:spPr>
              <a:xfrm>
                <a:off x="9532565" y="2486390"/>
                <a:ext cx="12747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1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DDR</a:t>
                </a:r>
                <a:r>
                  <a:rPr kumimoji="0" lang="zh-TW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</a:t>
                </a: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use example:</a:t>
                </a: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1086E8F-2D30-484F-943F-ECBF72FA8978}"/>
                  </a:ext>
                </a:extLst>
              </p:cNvPr>
              <p:cNvSpPr/>
              <p:nvPr/>
            </p:nvSpPr>
            <p:spPr>
              <a:xfrm>
                <a:off x="9797860" y="2739366"/>
                <a:ext cx="8178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1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" panose="02040503050406030204" pitchFamily="18" charset="0"/>
                  </a:rPr>
                  <a:t>0x80000000</a:t>
                </a:r>
                <a:endParaRPr kumimoji="0" lang="zh-TW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058847-CB72-4C91-AC64-8115F6AD90A3}"/>
                  </a:ext>
                </a:extLst>
              </p:cNvPr>
              <p:cNvSpPr/>
              <p:nvPr/>
            </p:nvSpPr>
            <p:spPr>
              <a:xfrm>
                <a:off x="9797860" y="3786243"/>
                <a:ext cx="8178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1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900" kern="0" dirty="0">
                    <a:solidFill>
                      <a:schemeClr val="accent6"/>
                    </a:solidFill>
                    <a:latin typeface="Cambria" panose="02040503050406030204" pitchFamily="18" charset="0"/>
                  </a:rPr>
                  <a:t>0x81000000</a:t>
                </a:r>
                <a:endParaRPr kumimoji="0" lang="zh-TW" altLang="en-US" sz="1050" kern="0" dirty="0">
                  <a:solidFill>
                    <a:schemeClr val="accent6"/>
                  </a:solidFill>
                  <a:latin typeface="Calibri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1941ACA-0300-433C-8759-9EDCC63FEB1B}"/>
                </a:ext>
              </a:extLst>
            </p:cNvPr>
            <p:cNvSpPr/>
            <p:nvPr/>
          </p:nvSpPr>
          <p:spPr>
            <a:xfrm>
              <a:off x="5298927" y="4421694"/>
              <a:ext cx="81785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kern="0" dirty="0">
                  <a:solidFill>
                    <a:schemeClr val="accent6"/>
                  </a:solidFill>
                  <a:latin typeface="Cambria" panose="02040503050406030204" pitchFamily="18" charset="0"/>
                </a:rPr>
                <a:t>0x80FB5000</a:t>
              </a:r>
              <a:endParaRPr kumimoji="0" lang="zh-TW" altLang="en-US" sz="900" kern="0" dirty="0">
                <a:solidFill>
                  <a:schemeClr val="accent6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34C87E3-0D3A-4BC4-B739-19DA3D70FF46}"/>
                </a:ext>
              </a:extLst>
            </p:cNvPr>
            <p:cNvSpPr/>
            <p:nvPr/>
          </p:nvSpPr>
          <p:spPr>
            <a:xfrm>
              <a:off x="5298927" y="4322424"/>
              <a:ext cx="84670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kern="0" dirty="0">
                  <a:latin typeface="Cambria" panose="02040503050406030204" pitchFamily="18" charset="0"/>
                </a:rPr>
                <a:t>0x80FB4FFC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9A6969CE-223B-4F25-B70C-5124BC44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96" y="792769"/>
            <a:ext cx="2340051" cy="41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5C4C0-3E2D-48EB-896E-330DE9E2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VA8801 SDK Directory Introduction – 1 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2FF0F9E-22C2-4849-B6B6-D32902CAC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376625"/>
              </p:ext>
            </p:extLst>
          </p:nvPr>
        </p:nvGraphicFramePr>
        <p:xfrm>
          <a:off x="683568" y="1203598"/>
          <a:ext cx="820891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3337535987"/>
                    </a:ext>
                  </a:extLst>
                </a:gridCol>
                <a:gridCol w="7056784">
                  <a:extLst>
                    <a:ext uri="{9D8B030D-6E8A-4147-A177-3AD203B41FA5}">
                      <a16:colId xmlns:a16="http://schemas.microsoft.com/office/drawing/2014/main" val="3133476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Folder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Description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102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AI Models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Fitipower</a:t>
                      </a:r>
                      <a:r>
                        <a:rPr lang="en-US" altLang="zh-TW" sz="1200" dirty="0"/>
                        <a:t> AI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Model </a:t>
                      </a:r>
                      <a:r>
                        <a:rPr lang="en-US" altLang="zh-TW" sz="1200" dirty="0" err="1"/>
                        <a:t>ModeCard</a:t>
                      </a:r>
                      <a:endParaRPr lang="en-US" altLang="zh-TW" sz="1200" dirty="0"/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TW" sz="1200" dirty="0"/>
                        <a:t>A+V : Abnormal sound + Human detection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TW" sz="1200" dirty="0" err="1"/>
                        <a:t>Face_detection</a:t>
                      </a:r>
                      <a:endParaRPr lang="en-US" altLang="zh-TW" sz="1200" dirty="0"/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TW" sz="1200" dirty="0"/>
                        <a:t>Gesture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zh-TW" sz="1200" dirty="0">
                          <a:hlinkClick r:id="rId2"/>
                        </a:rPr>
                        <a:t>https://github.com/FITI-HCITA/VA8801_Model_Zoo</a:t>
                      </a:r>
                      <a:endParaRPr lang="en-US" altLang="zh-TW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286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BSP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VA8801 BSP introduction 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16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Code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VA8801 SDK Source code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946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Demo Tool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Display the result image after AI inference. Ex. Detect a human face and enclose it with a bounding box.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365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DFU Tool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Device Firmware Update(DFU) tool via USB update VA8801 firmware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451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Doc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TW" sz="1200" dirty="0"/>
                        <a:t>VA8801 Video CDM_ROI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User guide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TW" sz="1200" dirty="0"/>
                        <a:t>VA8801 Datasheet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TW" sz="1200" dirty="0"/>
                        <a:t>Tengen DLA doc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TW" sz="1200" dirty="0"/>
                        <a:t>SDK SW API comment doc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TW" sz="1200" dirty="0" err="1"/>
                        <a:t>VSCode</a:t>
                      </a:r>
                      <a:r>
                        <a:rPr lang="en-US" altLang="zh-TW" sz="1200" dirty="0"/>
                        <a:t> for Development VA8801 IDE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14316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2C3512-255F-4265-A5A5-4E80F4CE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76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5C4C0-3E2D-48EB-896E-330DE9E2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VA8801 SDK Directory Introduction – 2 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2FF0F9E-22C2-4849-B6B6-D32902CAC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36162"/>
              </p:ext>
            </p:extLst>
          </p:nvPr>
        </p:nvGraphicFramePr>
        <p:xfrm>
          <a:off x="683568" y="1203598"/>
          <a:ext cx="8208912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3337535987"/>
                    </a:ext>
                  </a:extLst>
                </a:gridCol>
                <a:gridCol w="6984776">
                  <a:extLst>
                    <a:ext uri="{9D8B030D-6E8A-4147-A177-3AD203B41FA5}">
                      <a16:colId xmlns:a16="http://schemas.microsoft.com/office/drawing/2014/main" val="3133476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Folder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Description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102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Download Tool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TW" sz="1200" dirty="0"/>
                        <a:t>Generate VA8801 Output binary file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TW" sz="1200" dirty="0"/>
                        <a:t>Update VA8801 Firmware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726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Driver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zh-TW" sz="1200" dirty="0" err="1"/>
                        <a:t>DediProg</a:t>
                      </a:r>
                      <a:r>
                        <a:rPr lang="en-US" altLang="zh-TW" sz="1200" dirty="0"/>
                        <a:t> SF600Plus_Driver for VA8801 FW update, </a:t>
                      </a:r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you have an SF600 Plus device</a:t>
                      </a:r>
                    </a:p>
                    <a:p>
                      <a:pPr marL="228600" marR="0" lvl="0" indent="-22860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200" dirty="0" err="1"/>
                        <a:t>WinUSB_Driver</a:t>
                      </a:r>
                      <a:r>
                        <a:rPr lang="en-US" altLang="zh-TW" sz="1200" dirty="0"/>
                        <a:t> for VA8801 USB transfer image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zh-TW" sz="1200" dirty="0" err="1"/>
                        <a:t>PC_UART_Drivers</a:t>
                      </a:r>
                      <a:r>
                        <a:rPr lang="en-US" altLang="zh-TW" sz="1200" dirty="0"/>
                        <a:t> for print VA8801 log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160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DUT Tool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The Device Under Test (DUT) tool provides user-fed image data from a PC or notebook, then validates the AI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658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DVK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VA8801 Demo Kit Schematic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84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NPU Bin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Fitipower</a:t>
                      </a:r>
                      <a:r>
                        <a:rPr lang="en-US" altLang="zh-TW" sz="1200" dirty="0"/>
                        <a:t> AI Model zoo binary file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Tengen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Compiler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Use the </a:t>
                      </a:r>
                      <a:r>
                        <a:rPr lang="en-US" altLang="zh-TW" dirty="0" err="1"/>
                        <a:t>Fitipower</a:t>
                      </a:r>
                      <a:r>
                        <a:rPr lang="en-US" altLang="zh-TW" dirty="0"/>
                        <a:t> AI Compiler to compile the AI model into C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73339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77AE8DC-6EB1-49CA-BB8D-DABE0B00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099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88FB708-1EA2-4F8D-8593-7D4BC07D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VA8801 Development Preparation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8B712B2-E7D2-4CF0-9D15-5A8C8C085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B7391B-CDAF-41A9-9AE2-C603FFA0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37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BC4CBA-0F3D-4EB5-8566-3DF75B66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VA8801 AI Model Zoo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692D24-E3A4-452C-8445-F01C3CBF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3" y="1371600"/>
            <a:ext cx="7886700" cy="3263900"/>
          </a:xfrm>
        </p:spPr>
        <p:txBody>
          <a:bodyPr/>
          <a:lstStyle/>
          <a:p>
            <a:pPr algn="just"/>
            <a:r>
              <a:rPr lang="en-US" altLang="zh-TW" sz="1400" dirty="0"/>
              <a:t>We provide a series of pre-trained models for different application scenarios for you to use, with </a:t>
            </a:r>
            <a:r>
              <a:rPr lang="en-US" altLang="zh-TW" sz="1400" dirty="0" err="1"/>
              <a:t>Fitipower</a:t>
            </a:r>
            <a:r>
              <a:rPr lang="en-US" altLang="zh-TW" sz="1400" dirty="0"/>
              <a:t> VA8801 SDK, you can test or inference on these models and easily deploy them to VA8801 device</a:t>
            </a:r>
          </a:p>
          <a:p>
            <a:pPr algn="just"/>
            <a:r>
              <a:rPr lang="en-US" altLang="zh-TW" sz="1400" dirty="0"/>
              <a:t>VA8801 Model Zoo focuses on providing models trained on VA8801 optimized neural networks, which are tailored to real-world application scenarios and enable faster and more accurate inference on VA8801 device. We will provide more models later</a:t>
            </a:r>
          </a:p>
          <a:p>
            <a:r>
              <a:rPr lang="en-US" altLang="zh-TW" sz="1400" dirty="0"/>
              <a:t>VA8801 AI Model Zoo </a:t>
            </a:r>
            <a:r>
              <a:rPr lang="en-US" altLang="zh-TW" sz="1400" dirty="0" err="1"/>
              <a:t>github</a:t>
            </a:r>
            <a:r>
              <a:rPr lang="en-US" altLang="zh-TW" sz="1400" dirty="0"/>
              <a:t> link</a:t>
            </a:r>
          </a:p>
          <a:p>
            <a:pPr lvl="1"/>
            <a:r>
              <a:rPr lang="en-US" altLang="zh-TW" sz="1400" dirty="0">
                <a:hlinkClick r:id="rId2"/>
              </a:rPr>
              <a:t>https://github.com/FITI-HCITA/VA8801_Model_Zoo</a:t>
            </a:r>
            <a:endParaRPr lang="en-US" altLang="zh-TW" sz="1400" dirty="0"/>
          </a:p>
          <a:p>
            <a:pPr marL="292100" lvl="1" indent="0">
              <a:buNone/>
            </a:pP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39E9AE-D20B-4554-9E5C-540057BF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535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4112A-DEAA-423E-81BE-DC2F74D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Bring Up </a:t>
            </a:r>
            <a:r>
              <a:rPr lang="en-US" altLang="zh-TW" dirty="0" err="1"/>
              <a:t>DemoKit</a:t>
            </a:r>
            <a:r>
              <a:rPr lang="en-US" altLang="zh-TW" dirty="0"/>
              <a:t> Board</a:t>
            </a:r>
            <a:r>
              <a:rPr lang="zh-TW" altLang="en-US" dirty="0"/>
              <a:t> </a:t>
            </a:r>
            <a:r>
              <a:rPr lang="en-US" altLang="zh-TW" dirty="0"/>
              <a:t>–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A0B96-E2BE-40ED-B60A-E46AE5BA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600" dirty="0"/>
              <a:t>The default firmware for the VA8801 </a:t>
            </a:r>
            <a:r>
              <a:rPr lang="en-US" altLang="zh-TW" sz="1600" dirty="0" err="1"/>
              <a:t>DemoKit</a:t>
            </a:r>
            <a:r>
              <a:rPr lang="en-US" altLang="zh-TW" sz="1600" dirty="0"/>
              <a:t> is </a:t>
            </a:r>
            <a:r>
              <a:rPr lang="en-US" altLang="zh-TW" sz="1600" dirty="0" err="1"/>
              <a:t>Dual_</a:t>
            </a:r>
            <a:r>
              <a:rPr lang="en-US" altLang="zh-TW" sz="1600" b="1" dirty="0" err="1"/>
              <a:t>A</a:t>
            </a:r>
            <a:r>
              <a:rPr lang="en-US" altLang="zh-TW" sz="1600" dirty="0" err="1"/>
              <a:t>_</a:t>
            </a:r>
            <a:r>
              <a:rPr lang="en-US" altLang="zh-TW" sz="1600" b="1" dirty="0" err="1"/>
              <a:t>V</a:t>
            </a:r>
            <a:endParaRPr lang="en-US" altLang="zh-TW" sz="1600" b="1" dirty="0"/>
          </a:p>
          <a:p>
            <a:pPr lvl="1"/>
            <a:r>
              <a:rPr lang="en-US" altLang="zh-TW" sz="1600" b="1" dirty="0"/>
              <a:t>A</a:t>
            </a:r>
            <a:r>
              <a:rPr lang="en-US" altLang="zh-TW" sz="1600" dirty="0"/>
              <a:t>udio – abnormal sound recognize(such as baby crying)</a:t>
            </a:r>
          </a:p>
          <a:p>
            <a:pPr lvl="1"/>
            <a:r>
              <a:rPr lang="en-US" altLang="zh-TW" sz="1600" b="1" dirty="0"/>
              <a:t>V</a:t>
            </a:r>
            <a:r>
              <a:rPr lang="en-US" altLang="zh-TW" sz="1600" dirty="0"/>
              <a:t>ideo – Human detection</a:t>
            </a:r>
          </a:p>
          <a:p>
            <a:r>
              <a:rPr lang="en-US" altLang="zh-TW" sz="1600" dirty="0"/>
              <a:t>Power supply 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600" dirty="0"/>
              <a:t>Micro USB connect to PC/NB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600" dirty="0"/>
              <a:t>Adapter  - output 5V</a:t>
            </a:r>
          </a:p>
          <a:p>
            <a:r>
              <a:rPr lang="en-US" altLang="zh-TW" sz="1600" dirty="0"/>
              <a:t>Use the Demo Tool to display images and human detection results</a:t>
            </a:r>
            <a:endParaRPr lang="zh-TW" altLang="en-US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C962B-E95C-42A1-91AD-2717644F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7B76A3-309B-49A0-AF97-D49308429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94"/>
          <a:stretch/>
        </p:blipFill>
        <p:spPr>
          <a:xfrm>
            <a:off x="1846652" y="3282705"/>
            <a:ext cx="1669271" cy="16543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415D86-B73B-4211-97EF-AB37D363E105}"/>
              </a:ext>
            </a:extLst>
          </p:cNvPr>
          <p:cNvSpPr/>
          <p:nvPr/>
        </p:nvSpPr>
        <p:spPr>
          <a:xfrm>
            <a:off x="899592" y="4594761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/>
              <a:t>Demo Tool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:</a:t>
            </a:r>
            <a:r>
              <a:rPr lang="en-US" altLang="zh-TW" b="1" dirty="0"/>
              <a:t> 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9886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4FA1B-2E8F-47BE-BB06-E98A45B3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Bring Up </a:t>
            </a:r>
            <a:r>
              <a:rPr lang="en-US" altLang="zh-TW" dirty="0" err="1"/>
              <a:t>DemoKit</a:t>
            </a:r>
            <a:r>
              <a:rPr lang="en-US" altLang="zh-TW" dirty="0"/>
              <a:t> Board</a:t>
            </a:r>
            <a:r>
              <a:rPr lang="zh-TW" altLang="en-US" dirty="0"/>
              <a:t> </a:t>
            </a:r>
            <a:r>
              <a:rPr lang="en-US" altLang="zh-TW" dirty="0"/>
              <a:t>– 2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2D6C23-43D6-4340-BBF9-7EEA47E3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9569"/>
            <a:ext cx="6290652" cy="345267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138D10-8820-414E-81FA-377DD5940B5D}"/>
              </a:ext>
            </a:extLst>
          </p:cNvPr>
          <p:cNvSpPr txBox="1"/>
          <p:nvPr/>
        </p:nvSpPr>
        <p:spPr>
          <a:xfrm>
            <a:off x="6228184" y="2067694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highlight>
                  <a:srgbClr val="FFFF00"/>
                </a:highlight>
                <a:latin typeface="+mn-lt"/>
              </a:rPr>
              <a:t>Power supply: </a:t>
            </a:r>
            <a:r>
              <a:rPr lang="en-US" altLang="zh-TW" sz="1200" dirty="0">
                <a:latin typeface="+mn-lt"/>
              </a:rPr>
              <a:t>Micro USB connect to </a:t>
            </a:r>
            <a:r>
              <a:rPr lang="en-US" altLang="zh-TW" sz="1200" dirty="0">
                <a:latin typeface="+mn-lt"/>
                <a:ea typeface="+mn-ea"/>
              </a:rPr>
              <a:t>PC/NB</a:t>
            </a:r>
            <a:endParaRPr lang="zh-TW" altLang="en-US" sz="1200" dirty="0">
              <a:latin typeface="+mn-lt"/>
              <a:ea typeface="+mn-ea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46781F-42D9-4C5B-843C-18243CE8B7F3}"/>
              </a:ext>
            </a:extLst>
          </p:cNvPr>
          <p:cNvSpPr txBox="1"/>
          <p:nvPr/>
        </p:nvSpPr>
        <p:spPr>
          <a:xfrm>
            <a:off x="5376008" y="1863858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highlight>
                  <a:srgbClr val="FFFF00"/>
                </a:highlight>
                <a:latin typeface="+mn-lt"/>
              </a:rPr>
              <a:t>Button:</a:t>
            </a:r>
            <a:endParaRPr lang="zh-TW" altLang="en-US" sz="1200" dirty="0">
              <a:latin typeface="+mn-lt"/>
              <a:ea typeface="+mn-ea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338A1F0-EDC5-45DA-B904-AE44F1E6EFF4}"/>
              </a:ext>
            </a:extLst>
          </p:cNvPr>
          <p:cNvGrpSpPr/>
          <p:nvPr/>
        </p:nvGrpSpPr>
        <p:grpSpPr>
          <a:xfrm>
            <a:off x="5983287" y="1601201"/>
            <a:ext cx="216024" cy="480835"/>
            <a:chOff x="6120172" y="1549699"/>
            <a:chExt cx="216024" cy="4808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8BCA261-92A9-446B-9F06-E7FC681847B8}"/>
                </a:ext>
              </a:extLst>
            </p:cNvPr>
            <p:cNvSpPr/>
            <p:nvPr/>
          </p:nvSpPr>
          <p:spPr>
            <a:xfrm>
              <a:off x="6156176" y="1549699"/>
              <a:ext cx="144016" cy="27699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F18938F-B0E9-4546-B757-820DC257298B}"/>
                </a:ext>
              </a:extLst>
            </p:cNvPr>
            <p:cNvSpPr/>
            <p:nvPr/>
          </p:nvSpPr>
          <p:spPr>
            <a:xfrm>
              <a:off x="6120172" y="1826699"/>
              <a:ext cx="216024" cy="203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B6E80A-3789-4A9F-BD1C-D9B3148E1379}"/>
              </a:ext>
            </a:extLst>
          </p:cNvPr>
          <p:cNvSpPr txBox="1"/>
          <p:nvPr/>
        </p:nvSpPr>
        <p:spPr>
          <a:xfrm>
            <a:off x="6163307" y="1801610"/>
            <a:ext cx="220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*push up – power on</a:t>
            </a:r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195565-1866-422B-BB54-E57051E4510A}"/>
              </a:ext>
            </a:extLst>
          </p:cNvPr>
          <p:cNvSpPr/>
          <p:nvPr/>
        </p:nvSpPr>
        <p:spPr>
          <a:xfrm>
            <a:off x="3059832" y="4720094"/>
            <a:ext cx="17203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ighlight>
                  <a:srgbClr val="FFFF00"/>
                </a:highlight>
              </a:rPr>
              <a:t>VA8801</a:t>
            </a:r>
            <a:r>
              <a:rPr lang="zh-TW" altLang="en-US" sz="1100" dirty="0">
                <a:highlight>
                  <a:srgbClr val="FFFF00"/>
                </a:highlight>
              </a:rPr>
              <a:t> </a:t>
            </a:r>
            <a:r>
              <a:rPr lang="en-US" altLang="zh-TW" sz="1100" dirty="0">
                <a:highlight>
                  <a:srgbClr val="FFFF00"/>
                </a:highlight>
              </a:rPr>
              <a:t>Demo kit board </a:t>
            </a:r>
            <a:endParaRPr lang="zh-TW" altLang="en-US" sz="1100" dirty="0">
              <a:highlight>
                <a:srgbClr val="FFFF00"/>
              </a:highlight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2E2633-BBE0-499E-A20A-A2E612A6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681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6E289-6FF2-4F61-ADDD-F6B52486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Bring Up </a:t>
            </a:r>
            <a:r>
              <a:rPr lang="en-US" altLang="zh-TW" dirty="0" err="1"/>
              <a:t>DemoKit</a:t>
            </a:r>
            <a:r>
              <a:rPr lang="en-US" altLang="zh-TW" dirty="0"/>
              <a:t> Board</a:t>
            </a:r>
            <a:r>
              <a:rPr lang="zh-TW" altLang="en-US" dirty="0"/>
              <a:t> </a:t>
            </a:r>
            <a:r>
              <a:rPr lang="en-US" altLang="zh-TW" dirty="0"/>
              <a:t>– 3</a:t>
            </a:r>
            <a:endParaRPr lang="zh-TW" altLang="en-US" dirty="0"/>
          </a:p>
        </p:txBody>
      </p:sp>
      <p:pic>
        <p:nvPicPr>
          <p:cNvPr id="4" name="內容版面配置區 6">
            <a:extLst>
              <a:ext uri="{FF2B5EF4-FFF2-40B4-BE49-F238E27FC236}">
                <a16:creationId xmlns:a16="http://schemas.microsoft.com/office/drawing/2014/main" id="{6C86A974-3E07-4D5C-85A8-1234512DDB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r="16550"/>
          <a:stretch/>
        </p:blipFill>
        <p:spPr bwMode="auto">
          <a:xfrm rot="16200000">
            <a:off x="1947587" y="1112689"/>
            <a:ext cx="3485069" cy="385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AE5BC9B-8A7D-47E0-BD50-0552FC96FF19}"/>
              </a:ext>
            </a:extLst>
          </p:cNvPr>
          <p:cNvSpPr/>
          <p:nvPr/>
        </p:nvSpPr>
        <p:spPr>
          <a:xfrm>
            <a:off x="4665411" y="1602464"/>
            <a:ext cx="216024" cy="215445"/>
          </a:xfrm>
          <a:prstGeom prst="rect">
            <a:avLst/>
          </a:prstGeom>
          <a:noFill/>
          <a:ln w="19050" cap="flat" cmpd="sng" algn="ctr">
            <a:solidFill>
              <a:srgbClr val="F00A0A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D30ECA-2DCE-4527-946B-06C35F31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933" y="1040656"/>
            <a:ext cx="1152128" cy="11278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5291BB3-229D-4B48-8035-139BDD24B774}"/>
              </a:ext>
            </a:extLst>
          </p:cNvPr>
          <p:cNvSpPr txBox="1"/>
          <p:nvPr/>
        </p:nvSpPr>
        <p:spPr>
          <a:xfrm>
            <a:off x="4530885" y="1353270"/>
            <a:ext cx="522058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UART1</a:t>
            </a:r>
            <a:endParaRPr lang="zh-TW" altLang="en-US" sz="9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47E69A-6AE2-47E0-9423-E94B066E3293}"/>
              </a:ext>
            </a:extLst>
          </p:cNvPr>
          <p:cNvSpPr/>
          <p:nvPr/>
        </p:nvSpPr>
        <p:spPr>
          <a:xfrm>
            <a:off x="4665411" y="1974304"/>
            <a:ext cx="216024" cy="215444"/>
          </a:xfrm>
          <a:prstGeom prst="rect">
            <a:avLst/>
          </a:prstGeom>
          <a:noFill/>
          <a:ln w="19050" cap="flat" cmpd="sng" algn="ctr">
            <a:solidFill>
              <a:srgbClr val="F00A0A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5C0C0C9-FB48-4CF0-8337-F261F63389C6}"/>
              </a:ext>
            </a:extLst>
          </p:cNvPr>
          <p:cNvSpPr txBox="1"/>
          <p:nvPr/>
        </p:nvSpPr>
        <p:spPr>
          <a:xfrm>
            <a:off x="4530885" y="2265312"/>
            <a:ext cx="522058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UART0</a:t>
            </a:r>
            <a:endParaRPr lang="zh-TW" altLang="en-US" sz="1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4BE0BB6-356F-4B44-A972-55045FB2EBBA}"/>
              </a:ext>
            </a:extLst>
          </p:cNvPr>
          <p:cNvSpPr txBox="1"/>
          <p:nvPr/>
        </p:nvSpPr>
        <p:spPr>
          <a:xfrm>
            <a:off x="6415782" y="2594565"/>
            <a:ext cx="189878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sz="8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DC13F3-6287-4BE4-AFF3-B54A548FCB67}"/>
              </a:ext>
            </a:extLst>
          </p:cNvPr>
          <p:cNvSpPr txBox="1"/>
          <p:nvPr/>
        </p:nvSpPr>
        <p:spPr>
          <a:xfrm>
            <a:off x="5934738" y="1049600"/>
            <a:ext cx="949101" cy="78483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Pin from top to bottom:</a:t>
            </a:r>
          </a:p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P1.UART_RX</a:t>
            </a:r>
          </a:p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P3.UART_TX</a:t>
            </a:r>
          </a:p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P5.UART_GND</a:t>
            </a:r>
            <a:endParaRPr lang="zh-TW" altLang="en-US" sz="9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33C1EF4-574F-439D-B4F5-0569231FCF9F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flipH="1">
            <a:off x="4881435" y="1442015"/>
            <a:ext cx="1053303" cy="2681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4BD409-8AEF-4CDA-8BDF-7BC7F8B94ABD}"/>
              </a:ext>
            </a:extLst>
          </p:cNvPr>
          <p:cNvSpPr txBox="1"/>
          <p:nvPr/>
        </p:nvSpPr>
        <p:spPr>
          <a:xfrm>
            <a:off x="6442360" y="2296124"/>
            <a:ext cx="1872207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FT232 connect to PC/NB</a:t>
            </a:r>
          </a:p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FT232_RX connect to</a:t>
            </a:r>
            <a:r>
              <a:rPr lang="zh-TW" altLang="en-US" sz="9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UART_TX</a:t>
            </a:r>
          </a:p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FT232_TX connect to</a:t>
            </a:r>
            <a:r>
              <a:rPr lang="zh-TW" altLang="en-US" sz="9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UART_RX</a:t>
            </a:r>
          </a:p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FT232_GND</a:t>
            </a:r>
            <a:r>
              <a:rPr lang="zh-TW" altLang="en-US" sz="9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connect to UART_GND</a:t>
            </a:r>
            <a:endParaRPr lang="zh-TW" altLang="en-US" sz="9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2F9BBFF-0C45-4250-A493-E222FF90EB18}"/>
              </a:ext>
            </a:extLst>
          </p:cNvPr>
          <p:cNvSpPr/>
          <p:nvPr/>
        </p:nvSpPr>
        <p:spPr>
          <a:xfrm>
            <a:off x="6934991" y="1040882"/>
            <a:ext cx="1338801" cy="1184352"/>
          </a:xfrm>
          <a:prstGeom prst="rect">
            <a:avLst/>
          </a:prstGeom>
          <a:noFill/>
          <a:ln w="19050" cap="flat" cmpd="sng" algn="ctr">
            <a:solidFill>
              <a:srgbClr val="F00A0A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9C07EAB-36FC-4FFE-801F-6729066A726C}"/>
              </a:ext>
            </a:extLst>
          </p:cNvPr>
          <p:cNvSpPr/>
          <p:nvPr/>
        </p:nvSpPr>
        <p:spPr>
          <a:xfrm>
            <a:off x="5070896" y="1757486"/>
            <a:ext cx="545655" cy="432261"/>
          </a:xfrm>
          <a:prstGeom prst="rect">
            <a:avLst/>
          </a:prstGeom>
          <a:noFill/>
          <a:ln w="19050" cap="flat" cmpd="sng" algn="ctr">
            <a:solidFill>
              <a:srgbClr val="F00A0A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EA74183-513E-4AE0-8173-F9F1D1E41102}"/>
              </a:ext>
            </a:extLst>
          </p:cNvPr>
          <p:cNvCxnSpPr>
            <a:cxnSpLocks/>
            <a:stCxn id="18" idx="1"/>
            <a:endCxn id="16" idx="2"/>
          </p:cNvCxnSpPr>
          <p:nvPr/>
        </p:nvCxnSpPr>
        <p:spPr>
          <a:xfrm flipH="1" flipV="1">
            <a:off x="5343724" y="2189747"/>
            <a:ext cx="1118989" cy="13067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0585EE5-8F29-4552-AEBE-B21CFFDFD12B}"/>
              </a:ext>
            </a:extLst>
          </p:cNvPr>
          <p:cNvSpPr txBox="1"/>
          <p:nvPr/>
        </p:nvSpPr>
        <p:spPr>
          <a:xfrm>
            <a:off x="6462713" y="3311815"/>
            <a:ext cx="157325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Micro USB connect to PC/NB</a:t>
            </a:r>
          </a:p>
          <a:p>
            <a:r>
              <a:rPr lang="en-US" altLang="zh-TW" sz="900" dirty="0">
                <a:solidFill>
                  <a:srgbClr val="FF0000"/>
                </a:solidFill>
                <a:latin typeface="+mn-lt"/>
              </a:rPr>
              <a:t>Push button to power on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D5AAE-5A1E-4EA8-AAE0-D5A86A612BEE}"/>
              </a:ext>
            </a:extLst>
          </p:cNvPr>
          <p:cNvSpPr/>
          <p:nvPr/>
        </p:nvSpPr>
        <p:spPr>
          <a:xfrm>
            <a:off x="3059832" y="4720094"/>
            <a:ext cx="17203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ighlight>
                  <a:srgbClr val="FFFF00"/>
                </a:highlight>
              </a:rPr>
              <a:t>VA8801</a:t>
            </a:r>
            <a:r>
              <a:rPr lang="zh-TW" altLang="en-US" sz="1100" dirty="0">
                <a:highlight>
                  <a:srgbClr val="FFFF00"/>
                </a:highlight>
              </a:rPr>
              <a:t> </a:t>
            </a:r>
            <a:r>
              <a:rPr lang="en-US" altLang="zh-TW" sz="1100" dirty="0">
                <a:highlight>
                  <a:srgbClr val="FFFF00"/>
                </a:highlight>
              </a:rPr>
              <a:t>Demo kit board </a:t>
            </a:r>
            <a:endParaRPr lang="zh-TW" altLang="en-US" sz="1100" dirty="0">
              <a:highlight>
                <a:srgbClr val="FFFF00"/>
              </a:highlight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8BCF3E7-7B5D-428D-8462-694AEC73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589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01930-CE9F-44B7-A54A-4D1AEBF3A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Bring Up </a:t>
            </a:r>
            <a:r>
              <a:rPr lang="en-US" altLang="zh-TW" dirty="0" err="1"/>
              <a:t>DemoKit</a:t>
            </a:r>
            <a:r>
              <a:rPr lang="en-US" altLang="zh-TW" dirty="0"/>
              <a:t> Board</a:t>
            </a:r>
            <a:r>
              <a:rPr lang="zh-TW" altLang="en-US" dirty="0"/>
              <a:t> </a:t>
            </a:r>
            <a:r>
              <a:rPr lang="en-US" altLang="zh-TW" dirty="0"/>
              <a:t>– 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4A6ACB-DCF3-4A47-9ED0-6A997DCD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5" y="1361857"/>
            <a:ext cx="2537227" cy="8355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F755FF9-5886-477D-AFC4-3ADC5FEFF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08"/>
          <a:stretch/>
        </p:blipFill>
        <p:spPr>
          <a:xfrm>
            <a:off x="3275855" y="1154221"/>
            <a:ext cx="2880321" cy="37937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516CAF-4562-46DD-B486-BEB18265B650}"/>
              </a:ext>
            </a:extLst>
          </p:cNvPr>
          <p:cNvSpPr/>
          <p:nvPr/>
        </p:nvSpPr>
        <p:spPr>
          <a:xfrm>
            <a:off x="3275855" y="1275606"/>
            <a:ext cx="360040" cy="1584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3688DE-4574-460C-B3FB-41775336AB45}"/>
              </a:ext>
            </a:extLst>
          </p:cNvPr>
          <p:cNvSpPr/>
          <p:nvPr/>
        </p:nvSpPr>
        <p:spPr>
          <a:xfrm>
            <a:off x="4085895" y="1433769"/>
            <a:ext cx="486105" cy="1728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8FF6BD-5FFF-4A23-B4E6-4A9D22CFD291}"/>
              </a:ext>
            </a:extLst>
          </p:cNvPr>
          <p:cNvSpPr/>
          <p:nvPr/>
        </p:nvSpPr>
        <p:spPr>
          <a:xfrm>
            <a:off x="3526780" y="1433769"/>
            <a:ext cx="469156" cy="1728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22920F-8C38-4ED0-991A-BC2BE9898BB3}"/>
              </a:ext>
            </a:extLst>
          </p:cNvPr>
          <p:cNvSpPr/>
          <p:nvPr/>
        </p:nvSpPr>
        <p:spPr>
          <a:xfrm>
            <a:off x="4283968" y="3579862"/>
            <a:ext cx="469156" cy="1728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E201233-0C48-45AC-A574-C2D07BF65CB9}"/>
              </a:ext>
            </a:extLst>
          </p:cNvPr>
          <p:cNvSpPr txBox="1"/>
          <p:nvPr/>
        </p:nvSpPr>
        <p:spPr>
          <a:xfrm>
            <a:off x="185184" y="2411331"/>
            <a:ext cx="3090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latin typeface="+mn-lt"/>
              </a:rPr>
              <a:t>Step</a:t>
            </a:r>
            <a:r>
              <a:rPr lang="zh-TW" altLang="en-US" sz="1200" b="1" dirty="0">
                <a:latin typeface="+mn-lt"/>
              </a:rPr>
              <a:t> </a:t>
            </a:r>
            <a:r>
              <a:rPr lang="en-US" altLang="zh-TW" sz="1200" b="1" dirty="0">
                <a:latin typeface="+mn-lt"/>
              </a:rPr>
              <a:t>1. </a:t>
            </a:r>
            <a:r>
              <a:rPr lang="en-US" altLang="zh-TW" sz="1200" dirty="0">
                <a:latin typeface="+mn-lt"/>
              </a:rPr>
              <a:t>Click on </a:t>
            </a:r>
            <a:r>
              <a:rPr lang="en-US" altLang="zh-TW" sz="1200" b="1" dirty="0">
                <a:latin typeface="+mn-lt"/>
              </a:rPr>
              <a:t>"Search" </a:t>
            </a:r>
          </a:p>
          <a:p>
            <a:pPr algn="just"/>
            <a:r>
              <a:rPr lang="en-US" altLang="zh-TW" sz="1200" b="1" dirty="0">
                <a:latin typeface="+mn-lt"/>
              </a:rPr>
              <a:t>Step</a:t>
            </a:r>
            <a:r>
              <a:rPr lang="zh-TW" altLang="en-US" sz="1200" b="1" dirty="0">
                <a:latin typeface="+mn-lt"/>
              </a:rPr>
              <a:t> </a:t>
            </a:r>
            <a:r>
              <a:rPr lang="en-US" altLang="zh-TW" sz="1200" b="1" dirty="0">
                <a:latin typeface="+mn-lt"/>
              </a:rPr>
              <a:t>2. </a:t>
            </a:r>
            <a:r>
              <a:rPr lang="en-US" altLang="zh-TW" sz="1200" dirty="0">
                <a:latin typeface="+mn-lt"/>
              </a:rPr>
              <a:t>Choose the COM port; you can check in Device Manager under </a:t>
            </a:r>
            <a:r>
              <a:rPr lang="en-US" altLang="zh-TW" sz="1200" b="1" dirty="0">
                <a:latin typeface="+mn-lt"/>
              </a:rPr>
              <a:t>"Ports (COM &amp; LPT)" </a:t>
            </a:r>
            <a:r>
              <a:rPr lang="en-US" altLang="zh-TW" sz="1200" dirty="0">
                <a:latin typeface="+mn-lt"/>
              </a:rPr>
              <a:t>to find the COM port associated with a USB serial device </a:t>
            </a:r>
          </a:p>
          <a:p>
            <a:pPr algn="just"/>
            <a:r>
              <a:rPr lang="en-US" altLang="zh-TW" sz="1200" b="1" dirty="0">
                <a:latin typeface="+mn-lt"/>
              </a:rPr>
              <a:t>Step</a:t>
            </a:r>
            <a:r>
              <a:rPr lang="zh-TW" altLang="en-US" sz="1200" b="1" dirty="0">
                <a:latin typeface="+mn-lt"/>
              </a:rPr>
              <a:t> </a:t>
            </a:r>
            <a:r>
              <a:rPr lang="en-US" altLang="zh-TW" sz="1200" b="1" dirty="0">
                <a:latin typeface="+mn-lt"/>
              </a:rPr>
              <a:t>3. </a:t>
            </a:r>
            <a:r>
              <a:rPr lang="en-US" altLang="zh-TW" sz="1200" dirty="0">
                <a:latin typeface="+mn-lt"/>
              </a:rPr>
              <a:t>Switch to the </a:t>
            </a:r>
            <a:r>
              <a:rPr lang="en-US" altLang="zh-TW" sz="1200" b="1" dirty="0">
                <a:latin typeface="+mn-lt"/>
              </a:rPr>
              <a:t>"Image" </a:t>
            </a:r>
            <a:r>
              <a:rPr lang="en-US" altLang="zh-TW" sz="1200" dirty="0">
                <a:latin typeface="+mn-lt"/>
              </a:rPr>
              <a:t>page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8C99CC-7457-46AB-8C63-2271A54B418A}"/>
              </a:ext>
            </a:extLst>
          </p:cNvPr>
          <p:cNvSpPr/>
          <p:nvPr/>
        </p:nvSpPr>
        <p:spPr>
          <a:xfrm>
            <a:off x="4175854" y="1606747"/>
            <a:ext cx="180122" cy="1728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C467FB-86AD-40C9-8B5E-22907DAB051E}"/>
              </a:ext>
            </a:extLst>
          </p:cNvPr>
          <p:cNvSpPr/>
          <p:nvPr/>
        </p:nvSpPr>
        <p:spPr>
          <a:xfrm>
            <a:off x="370490" y="1613981"/>
            <a:ext cx="2041270" cy="16563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097D461B-9E1E-4658-BFC9-EE42FC8283B6}"/>
              </a:ext>
            </a:extLst>
          </p:cNvPr>
          <p:cNvSpPr/>
          <p:nvPr/>
        </p:nvSpPr>
        <p:spPr>
          <a:xfrm>
            <a:off x="2483768" y="1679258"/>
            <a:ext cx="745124" cy="432016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974EF93-7377-433D-96EA-828485BD378D}"/>
              </a:ext>
            </a:extLst>
          </p:cNvPr>
          <p:cNvSpPr txBox="1"/>
          <p:nvPr/>
        </p:nvSpPr>
        <p:spPr>
          <a:xfrm>
            <a:off x="3011152" y="1212592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1.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6F52163-5EA0-44C3-9300-DD1222BD979D}"/>
              </a:ext>
            </a:extLst>
          </p:cNvPr>
          <p:cNvSpPr txBox="1"/>
          <p:nvPr/>
        </p:nvSpPr>
        <p:spPr>
          <a:xfrm>
            <a:off x="4169372" y="1180190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2.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DE70EA-0E53-42E9-A035-DC3A4B1CDA7B}"/>
              </a:ext>
            </a:extLst>
          </p:cNvPr>
          <p:cNvSpPr txBox="1"/>
          <p:nvPr/>
        </p:nvSpPr>
        <p:spPr>
          <a:xfrm>
            <a:off x="3933808" y="1554682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3.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142C24-A02A-4CAD-AB1A-2862AB45E6F1}"/>
              </a:ext>
            </a:extLst>
          </p:cNvPr>
          <p:cNvSpPr txBox="1"/>
          <p:nvPr/>
        </p:nvSpPr>
        <p:spPr>
          <a:xfrm>
            <a:off x="3290026" y="1416182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4.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A945881-9F13-4285-97D3-536106FEC220}"/>
              </a:ext>
            </a:extLst>
          </p:cNvPr>
          <p:cNvSpPr txBox="1"/>
          <p:nvPr/>
        </p:nvSpPr>
        <p:spPr>
          <a:xfrm>
            <a:off x="3290026" y="1895266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5.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11EA0F6-76F7-44D5-BAAC-BA1E9ED44D4C}"/>
              </a:ext>
            </a:extLst>
          </p:cNvPr>
          <p:cNvSpPr txBox="1"/>
          <p:nvPr/>
        </p:nvSpPr>
        <p:spPr>
          <a:xfrm>
            <a:off x="967220" y="1318689"/>
            <a:ext cx="847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highlight>
                  <a:srgbClr val="FFFF00"/>
                </a:highlight>
                <a:latin typeface="+mn-ea"/>
                <a:ea typeface="+mn-ea"/>
              </a:rPr>
              <a:t>Demo Tool</a:t>
            </a:r>
            <a:endParaRPr lang="zh-TW" altLang="en-US" sz="1200" b="1" dirty="0">
              <a:highlight>
                <a:srgbClr val="FFFF00"/>
              </a:highlight>
              <a:latin typeface="+mn-ea"/>
              <a:ea typeface="+mn-ea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9CC89AD9-C2B7-42CF-8008-EFB3C83AB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59" r="22529" b="16739"/>
          <a:stretch/>
        </p:blipFill>
        <p:spPr>
          <a:xfrm>
            <a:off x="6519581" y="1154221"/>
            <a:ext cx="1773967" cy="257225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1F2E8AF-08EC-4B1E-BFD6-057CCEE24446}"/>
              </a:ext>
            </a:extLst>
          </p:cNvPr>
          <p:cNvSpPr/>
          <p:nvPr/>
        </p:nvSpPr>
        <p:spPr>
          <a:xfrm>
            <a:off x="6876257" y="3363838"/>
            <a:ext cx="1008112" cy="144016"/>
          </a:xfrm>
          <a:prstGeom prst="rect">
            <a:avLst/>
          </a:prstGeom>
          <a:noFill/>
          <a:ln w="19050" cap="flat" cmpd="sng" algn="ctr">
            <a:solidFill>
              <a:srgbClr val="F00A0A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CBCD3A6-5E13-4C61-8DE6-559327E4B976}"/>
              </a:ext>
            </a:extLst>
          </p:cNvPr>
          <p:cNvSpPr txBox="1"/>
          <p:nvPr/>
        </p:nvSpPr>
        <p:spPr>
          <a:xfrm>
            <a:off x="6588224" y="3259862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2.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1B4E4C-CF67-44CF-A675-F81A277CCE1A}"/>
              </a:ext>
            </a:extLst>
          </p:cNvPr>
          <p:cNvSpPr/>
          <p:nvPr/>
        </p:nvSpPr>
        <p:spPr>
          <a:xfrm>
            <a:off x="3526780" y="1925221"/>
            <a:ext cx="2344554" cy="2721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A1C69D5-84DC-4A0B-945E-6A27F4D0D21A}"/>
              </a:ext>
            </a:extLst>
          </p:cNvPr>
          <p:cNvSpPr txBox="1"/>
          <p:nvPr/>
        </p:nvSpPr>
        <p:spPr>
          <a:xfrm>
            <a:off x="3999838" y="3507854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6.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426D75-21E4-4C28-BEF6-93AA2555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21C21B1-C3A6-470C-A806-9675F3B5A7CB}"/>
              </a:ext>
            </a:extLst>
          </p:cNvPr>
          <p:cNvSpPr/>
          <p:nvPr/>
        </p:nvSpPr>
        <p:spPr>
          <a:xfrm>
            <a:off x="161702" y="3610122"/>
            <a:ext cx="30906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05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altLang="zh-TW" sz="1050" dirty="0">
                <a:solidFill>
                  <a:srgbClr val="0D0D0D"/>
                </a:solidFill>
                <a:latin typeface="+mn-lt"/>
              </a:rPr>
              <a:t>The first time you use it, after VA8801 is powered on, you need to install the </a:t>
            </a:r>
            <a:r>
              <a:rPr lang="en-US" altLang="zh-TW" sz="1050" dirty="0" err="1">
                <a:solidFill>
                  <a:srgbClr val="0D0D0D"/>
                </a:solidFill>
                <a:latin typeface="+mn-lt"/>
              </a:rPr>
              <a:t>WinUSB</a:t>
            </a:r>
            <a:r>
              <a:rPr lang="en-US" altLang="zh-TW" sz="1050" dirty="0">
                <a:solidFill>
                  <a:srgbClr val="0D0D0D"/>
                </a:solidFill>
                <a:latin typeface="+mn-lt"/>
              </a:rPr>
              <a:t> Driver.</a:t>
            </a:r>
            <a:r>
              <a:rPr lang="zh-TW" altLang="en-US" sz="1050" dirty="0">
                <a:solidFill>
                  <a:srgbClr val="0D0D0D"/>
                </a:solidFill>
                <a:latin typeface="+mn-lt"/>
              </a:rPr>
              <a:t> </a:t>
            </a:r>
            <a:endParaRPr lang="en-US" altLang="zh-TW" sz="1050" dirty="0">
              <a:solidFill>
                <a:srgbClr val="0D0D0D"/>
              </a:solidFill>
              <a:latin typeface="+mn-lt"/>
            </a:endParaRPr>
          </a:p>
          <a:p>
            <a:r>
              <a:rPr lang="en-US" altLang="zh-TW" sz="1050" dirty="0">
                <a:solidFill>
                  <a:srgbClr val="0D0D0D"/>
                </a:solidFill>
                <a:latin typeface="+mn-lt"/>
              </a:rPr>
              <a:t>(SDK root path\VA8801_BSPSDK_v3.000.000\Driver\WinUSB_Driver.7z)</a:t>
            </a:r>
            <a:endParaRPr lang="zh-TW" altLang="en-US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057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01930-CE9F-44B7-A54A-4D1AEBF3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274638"/>
            <a:ext cx="7886700" cy="993775"/>
          </a:xfrm>
        </p:spPr>
        <p:txBody>
          <a:bodyPr/>
          <a:lstStyle/>
          <a:p>
            <a:r>
              <a:rPr lang="en-US" altLang="zh-TW" dirty="0"/>
              <a:t>How to Bring Up </a:t>
            </a:r>
            <a:r>
              <a:rPr lang="en-US" altLang="zh-TW" dirty="0" err="1"/>
              <a:t>DemoKit</a:t>
            </a:r>
            <a:r>
              <a:rPr lang="en-US" altLang="zh-TW" dirty="0"/>
              <a:t> Board</a:t>
            </a:r>
            <a:r>
              <a:rPr lang="zh-TW" altLang="en-US" dirty="0"/>
              <a:t> </a:t>
            </a:r>
            <a:r>
              <a:rPr lang="en-US" altLang="zh-TW" dirty="0"/>
              <a:t>– 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4A6ACB-DCF3-4A47-9ED0-6A997DCD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19" y="1361857"/>
            <a:ext cx="2537227" cy="8355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F755FF9-5886-477D-AFC4-3ADC5FEFF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08"/>
          <a:stretch/>
        </p:blipFill>
        <p:spPr>
          <a:xfrm>
            <a:off x="4571999" y="1154221"/>
            <a:ext cx="2880321" cy="37937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516CAF-4562-46DD-B486-BEB18265B650}"/>
              </a:ext>
            </a:extLst>
          </p:cNvPr>
          <p:cNvSpPr/>
          <p:nvPr/>
        </p:nvSpPr>
        <p:spPr>
          <a:xfrm>
            <a:off x="4571999" y="1275606"/>
            <a:ext cx="360040" cy="1584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3688DE-4574-460C-B3FB-41775336AB45}"/>
              </a:ext>
            </a:extLst>
          </p:cNvPr>
          <p:cNvSpPr/>
          <p:nvPr/>
        </p:nvSpPr>
        <p:spPr>
          <a:xfrm>
            <a:off x="5382039" y="1433769"/>
            <a:ext cx="486105" cy="1728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8FF6BD-5FFF-4A23-B4E6-4A9D22CFD291}"/>
              </a:ext>
            </a:extLst>
          </p:cNvPr>
          <p:cNvSpPr/>
          <p:nvPr/>
        </p:nvSpPr>
        <p:spPr>
          <a:xfrm>
            <a:off x="4822924" y="1433769"/>
            <a:ext cx="469156" cy="1728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22920F-8C38-4ED0-991A-BC2BE9898BB3}"/>
              </a:ext>
            </a:extLst>
          </p:cNvPr>
          <p:cNvSpPr/>
          <p:nvPr/>
        </p:nvSpPr>
        <p:spPr>
          <a:xfrm>
            <a:off x="5580112" y="3579862"/>
            <a:ext cx="469156" cy="1728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E201233-0C48-45AC-A574-C2D07BF65CB9}"/>
              </a:ext>
            </a:extLst>
          </p:cNvPr>
          <p:cNvSpPr txBox="1"/>
          <p:nvPr/>
        </p:nvSpPr>
        <p:spPr>
          <a:xfrm>
            <a:off x="1481328" y="2411331"/>
            <a:ext cx="309067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latin typeface="+mn-lt"/>
              </a:rPr>
              <a:t>Step</a:t>
            </a:r>
            <a:r>
              <a:rPr lang="zh-TW" altLang="en-US" sz="1200" b="1" dirty="0">
                <a:latin typeface="+mn-lt"/>
              </a:rPr>
              <a:t> </a:t>
            </a:r>
            <a:r>
              <a:rPr lang="en-US" altLang="zh-TW" sz="1200" b="1" dirty="0">
                <a:latin typeface="+mn-lt"/>
              </a:rPr>
              <a:t>3. </a:t>
            </a:r>
            <a:r>
              <a:rPr lang="en-US" altLang="zh-TW" sz="1200" dirty="0">
                <a:latin typeface="+mn-lt"/>
              </a:rPr>
              <a:t>Switch to the </a:t>
            </a:r>
            <a:r>
              <a:rPr lang="en-US" altLang="zh-TW" sz="1200" b="1" dirty="0">
                <a:latin typeface="+mn-lt"/>
              </a:rPr>
              <a:t>"Image" </a:t>
            </a:r>
            <a:r>
              <a:rPr lang="en-US" altLang="zh-TW" sz="1200" dirty="0">
                <a:latin typeface="+mn-lt"/>
              </a:rPr>
              <a:t>page</a:t>
            </a:r>
          </a:p>
          <a:p>
            <a:pPr algn="just"/>
            <a:r>
              <a:rPr lang="en-US" altLang="zh-TW" sz="1200" b="1" dirty="0">
                <a:latin typeface="+mn-lt"/>
              </a:rPr>
              <a:t>Step 4. </a:t>
            </a:r>
            <a:r>
              <a:rPr lang="en-US" altLang="zh-TW" sz="1200" dirty="0">
                <a:latin typeface="+mn-lt"/>
              </a:rPr>
              <a:t>Click </a:t>
            </a:r>
            <a:r>
              <a:rPr lang="en-US" altLang="zh-TW" sz="1200" b="1" dirty="0">
                <a:latin typeface="+mn-lt"/>
              </a:rPr>
              <a:t>"Connect" </a:t>
            </a:r>
          </a:p>
          <a:p>
            <a:pPr algn="just"/>
            <a:r>
              <a:rPr lang="en-US" altLang="zh-TW" sz="1200" b="1" dirty="0">
                <a:latin typeface="+mn-lt"/>
              </a:rPr>
              <a:t>Step 5.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0" lang="en-US" altLang="zh-TW" sz="1050" dirty="0">
                <a:latin typeface="+mn-lt"/>
              </a:rPr>
              <a:t>Tick User Def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000" dirty="0">
                <a:latin typeface="+mn-lt"/>
              </a:rPr>
              <a:t>Face Detection, Gesture - RGB888 W:320 H:320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000" dirty="0">
                <a:latin typeface="+mn-lt"/>
              </a:rPr>
              <a:t>A+V - Y8 W:96 H:96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000" dirty="0">
                <a:latin typeface="+mn-lt"/>
              </a:rPr>
              <a:t>Push enter after input W and H (red text will turn black)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000" dirty="0">
                <a:latin typeface="+mn-lt"/>
              </a:rPr>
              <a:t>Face Detection, Gesture - Tick RB </a:t>
            </a:r>
            <a:r>
              <a:rPr kumimoji="0" lang="en-US" altLang="zh-TW" sz="1000" dirty="0" err="1">
                <a:latin typeface="+mn-lt"/>
              </a:rPr>
              <a:t>ch</a:t>
            </a:r>
            <a:endParaRPr kumimoji="0" lang="en-US" altLang="zh-TW" sz="1000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000" dirty="0">
                <a:latin typeface="+mn-lt"/>
              </a:rPr>
              <a:t>Tick +128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000" dirty="0">
                <a:latin typeface="+mn-lt"/>
              </a:rPr>
              <a:t>Tick AI info - Enable</a:t>
            </a:r>
            <a:r>
              <a:rPr kumimoji="0" lang="en-US" altLang="zh-TW" sz="1000" b="1" dirty="0">
                <a:latin typeface="+mn-lt"/>
              </a:rPr>
              <a:t> </a:t>
            </a:r>
            <a:r>
              <a:rPr kumimoji="0" lang="en-US" altLang="zh-TW" sz="1000" dirty="0">
                <a:latin typeface="+mn-lt"/>
              </a:rPr>
              <a:t>AI info (bounding box)</a:t>
            </a:r>
            <a:endParaRPr lang="en-US" altLang="zh-TW" sz="1200" b="1" dirty="0">
              <a:latin typeface="+mn-lt"/>
            </a:endParaRPr>
          </a:p>
          <a:p>
            <a:pPr algn="just"/>
            <a:r>
              <a:rPr lang="en-US" altLang="zh-TW" sz="1200" b="1" dirty="0">
                <a:latin typeface="+mn-lt"/>
              </a:rPr>
              <a:t>Step 6. </a:t>
            </a:r>
            <a:r>
              <a:rPr lang="en-US" altLang="zh-TW" sz="1200" dirty="0">
                <a:latin typeface="+mn-lt"/>
              </a:rPr>
              <a:t>Click </a:t>
            </a:r>
            <a:r>
              <a:rPr lang="en-US" altLang="zh-TW" sz="1200" b="1" dirty="0">
                <a:latin typeface="+mn-lt"/>
              </a:rPr>
              <a:t>"Write"</a:t>
            </a:r>
            <a:endParaRPr lang="zh-TW" altLang="en-US" sz="1200" b="1" dirty="0">
              <a:latin typeface="+mn-lt"/>
              <a:ea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8C99CC-7457-46AB-8C63-2271A54B418A}"/>
              </a:ext>
            </a:extLst>
          </p:cNvPr>
          <p:cNvSpPr/>
          <p:nvPr/>
        </p:nvSpPr>
        <p:spPr>
          <a:xfrm>
            <a:off x="5471998" y="1606747"/>
            <a:ext cx="180122" cy="1728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C467FB-86AD-40C9-8B5E-22907DAB051E}"/>
              </a:ext>
            </a:extLst>
          </p:cNvPr>
          <p:cNvSpPr/>
          <p:nvPr/>
        </p:nvSpPr>
        <p:spPr>
          <a:xfrm>
            <a:off x="1666634" y="1613981"/>
            <a:ext cx="2041270" cy="16563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097D461B-9E1E-4658-BFC9-EE42FC8283B6}"/>
              </a:ext>
            </a:extLst>
          </p:cNvPr>
          <p:cNvSpPr/>
          <p:nvPr/>
        </p:nvSpPr>
        <p:spPr>
          <a:xfrm>
            <a:off x="3779912" y="1679258"/>
            <a:ext cx="745124" cy="432016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974EF93-7377-433D-96EA-828485BD378D}"/>
              </a:ext>
            </a:extLst>
          </p:cNvPr>
          <p:cNvSpPr txBox="1"/>
          <p:nvPr/>
        </p:nvSpPr>
        <p:spPr>
          <a:xfrm>
            <a:off x="4307296" y="1212592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1.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6F52163-5EA0-44C3-9300-DD1222BD979D}"/>
              </a:ext>
            </a:extLst>
          </p:cNvPr>
          <p:cNvSpPr txBox="1"/>
          <p:nvPr/>
        </p:nvSpPr>
        <p:spPr>
          <a:xfrm>
            <a:off x="5465516" y="1180190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2.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DE70EA-0E53-42E9-A035-DC3A4B1CDA7B}"/>
              </a:ext>
            </a:extLst>
          </p:cNvPr>
          <p:cNvSpPr txBox="1"/>
          <p:nvPr/>
        </p:nvSpPr>
        <p:spPr>
          <a:xfrm>
            <a:off x="5229952" y="1554682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3.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142C24-A02A-4CAD-AB1A-2862AB45E6F1}"/>
              </a:ext>
            </a:extLst>
          </p:cNvPr>
          <p:cNvSpPr txBox="1"/>
          <p:nvPr/>
        </p:nvSpPr>
        <p:spPr>
          <a:xfrm>
            <a:off x="4586170" y="1416182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4.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A945881-9F13-4285-97D3-536106FEC220}"/>
              </a:ext>
            </a:extLst>
          </p:cNvPr>
          <p:cNvSpPr txBox="1"/>
          <p:nvPr/>
        </p:nvSpPr>
        <p:spPr>
          <a:xfrm>
            <a:off x="5292080" y="3536861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6.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11EA0F6-76F7-44D5-BAAC-BA1E9ED44D4C}"/>
              </a:ext>
            </a:extLst>
          </p:cNvPr>
          <p:cNvSpPr txBox="1"/>
          <p:nvPr/>
        </p:nvSpPr>
        <p:spPr>
          <a:xfrm>
            <a:off x="2263364" y="1318689"/>
            <a:ext cx="847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highlight>
                  <a:srgbClr val="FFFF00"/>
                </a:highlight>
                <a:latin typeface="+mn-ea"/>
                <a:ea typeface="+mn-ea"/>
              </a:rPr>
              <a:t>Demo Tool</a:t>
            </a:r>
            <a:endParaRPr lang="zh-TW" altLang="en-US" sz="1200" b="1" dirty="0"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4BBCCB-4C56-4A02-8AEB-02343A04F1EB}"/>
              </a:ext>
            </a:extLst>
          </p:cNvPr>
          <p:cNvSpPr txBox="1"/>
          <p:nvPr/>
        </p:nvSpPr>
        <p:spPr>
          <a:xfrm>
            <a:off x="4571999" y="1931411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5.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6F93183-D54F-4175-A418-0E3AE8EDA5C2}"/>
              </a:ext>
            </a:extLst>
          </p:cNvPr>
          <p:cNvSpPr/>
          <p:nvPr/>
        </p:nvSpPr>
        <p:spPr>
          <a:xfrm>
            <a:off x="4796212" y="1900127"/>
            <a:ext cx="2371265" cy="3385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1D84C37E-05AF-4294-B557-5E7A4A1AF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3631562"/>
            <a:ext cx="1338589" cy="18229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A497B2E-D43D-4D95-A78B-5C7BF824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5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65C432-E1CE-4034-8DBD-7D6FEB59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31231F-3F70-4383-9F47-3455E6B5A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63" y="1059582"/>
            <a:ext cx="7886700" cy="32639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VA8801 AI Chip 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VA8801 Development Preparation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VA8801 Projects and AI</a:t>
            </a:r>
            <a:r>
              <a:rPr lang="zh-TW" altLang="en-US" dirty="0"/>
              <a:t> </a:t>
            </a:r>
            <a:r>
              <a:rPr lang="en-US" altLang="zh-TW" dirty="0"/>
              <a:t>Tool 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VA8801 Firmware Update and AI Model Validation Introduction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F74690-DB82-49C9-8A5E-9CB4F14F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80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DDE193-0209-4603-9AA1-36B0591E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Bring Up </a:t>
            </a:r>
            <a:r>
              <a:rPr lang="en-US" altLang="zh-TW" dirty="0" err="1"/>
              <a:t>DemoKit</a:t>
            </a:r>
            <a:r>
              <a:rPr lang="en-US" altLang="zh-TW" dirty="0"/>
              <a:t> Board</a:t>
            </a:r>
            <a:r>
              <a:rPr lang="zh-TW" altLang="en-US" dirty="0"/>
              <a:t> </a:t>
            </a:r>
            <a:r>
              <a:rPr lang="en-US" altLang="zh-TW" dirty="0"/>
              <a:t>– 6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D9CDCE-2E4F-4D1F-94E0-2808FD86867F}"/>
              </a:ext>
            </a:extLst>
          </p:cNvPr>
          <p:cNvSpPr txBox="1"/>
          <p:nvPr/>
        </p:nvSpPr>
        <p:spPr>
          <a:xfrm>
            <a:off x="710422" y="4557685"/>
            <a:ext cx="3719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highlight>
                  <a:srgbClr val="FFFF00"/>
                </a:highlight>
                <a:latin typeface="+mn-lt"/>
              </a:rPr>
              <a:t>Human detection + Abnormal sound recognize result</a:t>
            </a:r>
            <a:endParaRPr lang="zh-TW" altLang="en-US" sz="1200" dirty="0">
              <a:latin typeface="+mn-lt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F80DDF-019E-44A4-B851-671642417F25}"/>
              </a:ext>
            </a:extLst>
          </p:cNvPr>
          <p:cNvSpPr/>
          <p:nvPr/>
        </p:nvSpPr>
        <p:spPr>
          <a:xfrm>
            <a:off x="4395139" y="1037834"/>
            <a:ext cx="446449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b="1" dirty="0"/>
              <a:t>Description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TW" sz="1200" dirty="0"/>
              <a:t>When abnormal sound is detected, the output will be the display abnormal sound (such as baby crying)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TW" sz="1200" dirty="0"/>
              <a:t>Using NB or smartphone ..</a:t>
            </a:r>
            <a:r>
              <a:rPr lang="en-US" altLang="zh-TW" sz="1200" dirty="0" err="1"/>
              <a:t>etc</a:t>
            </a:r>
            <a:r>
              <a:rPr lang="en-US" altLang="zh-TW" sz="1200" dirty="0"/>
              <a:t> play folder [Abnormal Sound file\Baby_cry.wav]</a:t>
            </a:r>
            <a:endParaRPr lang="zh-TW" alt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TW" sz="12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F2D537-BA2A-4A37-B95E-B8D2E4ADC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" r="50061"/>
          <a:stretch/>
        </p:blipFill>
        <p:spPr>
          <a:xfrm>
            <a:off x="4526053" y="2298755"/>
            <a:ext cx="1829694" cy="2287659"/>
          </a:xfrm>
          <a:prstGeom prst="rect">
            <a:avLst/>
          </a:prstGeom>
        </p:spPr>
      </p:pic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57CC6B4B-CA2A-41E5-B73A-27B1B1092BB0}"/>
              </a:ext>
            </a:extLst>
          </p:cNvPr>
          <p:cNvSpPr txBox="1">
            <a:spLocks/>
          </p:cNvSpPr>
          <p:nvPr/>
        </p:nvSpPr>
        <p:spPr>
          <a:xfrm>
            <a:off x="4244923" y="4540973"/>
            <a:ext cx="2271293" cy="220610"/>
          </a:xfrm>
          <a:prstGeom prst="rect">
            <a:avLst/>
          </a:prstGeom>
        </p:spPr>
        <p:txBody>
          <a:bodyPr/>
          <a:lstStyle>
            <a:lvl1pPr marL="144463" indent="-144463" algn="l" defTabSz="582613" rtl="0" eaLnBrk="0" fontAlgn="base" hangingPunct="0">
              <a:lnSpc>
                <a:spcPct val="90000"/>
              </a:lnSpc>
              <a:spcBef>
                <a:spcPts val="638"/>
              </a:spcBef>
              <a:spcAft>
                <a:spcPct val="0"/>
              </a:spcAft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6563" indent="-144463" algn="l" defTabSz="582613" rtl="0" eaLnBrk="0" fontAlgn="base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8663" indent="-144463" algn="l" defTabSz="582613" rtl="0" eaLnBrk="0" fontAlgn="base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Font typeface="Wingdings 2" pitchFamily="18" charset="2"/>
              <a:buChar char="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0763" indent="-144463" algn="l" defTabSz="582613" rtl="0" eaLnBrk="0" fontAlgn="base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Font typeface="Wingdings 2" pitchFamily="18" charset="2"/>
              <a:buChar char="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2863" indent="-144463" algn="l" defTabSz="582613" rtl="0" eaLnBrk="0" fontAlgn="base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Font typeface="Wingdings 2" pitchFamily="18" charset="2"/>
              <a:buChar char="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5928" indent="-145991" algn="l" defTabSz="583973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7914" indent="-145991" algn="l" defTabSz="583973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89901" indent="-145991" algn="l" defTabSz="583973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1888" indent="-145991" algn="l" defTabSz="583973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100" b="1" dirty="0"/>
              <a:t>UART0 System log </a:t>
            </a:r>
            <a:endParaRPr kumimoji="0" lang="en-US" altLang="zh-TW" sz="1100" b="1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76A2D41-6278-49B7-B862-05DFAC78A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" r="2920"/>
          <a:stretch/>
        </p:blipFill>
        <p:spPr>
          <a:xfrm>
            <a:off x="6516216" y="2298756"/>
            <a:ext cx="2474333" cy="2245848"/>
          </a:xfrm>
          <a:prstGeom prst="rect">
            <a:avLst/>
          </a:prstGeom>
        </p:spPr>
      </p:pic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463D65A6-E721-4429-8BB9-4B8F28CD3223}"/>
              </a:ext>
            </a:extLst>
          </p:cNvPr>
          <p:cNvSpPr txBox="1">
            <a:spLocks/>
          </p:cNvSpPr>
          <p:nvPr/>
        </p:nvSpPr>
        <p:spPr>
          <a:xfrm>
            <a:off x="6636877" y="4540678"/>
            <a:ext cx="2271293" cy="190453"/>
          </a:xfrm>
          <a:prstGeom prst="rect">
            <a:avLst/>
          </a:prstGeom>
        </p:spPr>
        <p:txBody>
          <a:bodyPr/>
          <a:lstStyle>
            <a:lvl1pPr marL="144463" indent="-144463" algn="l" defTabSz="582613" rtl="0" eaLnBrk="0" fontAlgn="base" hangingPunct="0">
              <a:lnSpc>
                <a:spcPct val="90000"/>
              </a:lnSpc>
              <a:spcBef>
                <a:spcPts val="638"/>
              </a:spcBef>
              <a:spcAft>
                <a:spcPct val="0"/>
              </a:spcAft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6563" indent="-144463" algn="l" defTabSz="582613" rtl="0" eaLnBrk="0" fontAlgn="base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8663" indent="-144463" algn="l" defTabSz="582613" rtl="0" eaLnBrk="0" fontAlgn="base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Font typeface="Wingdings 2" pitchFamily="18" charset="2"/>
              <a:buChar char="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0763" indent="-144463" algn="l" defTabSz="582613" rtl="0" eaLnBrk="0" fontAlgn="base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Font typeface="Wingdings 2" pitchFamily="18" charset="2"/>
              <a:buChar char="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2863" indent="-144463" algn="l" defTabSz="582613" rtl="0" eaLnBrk="0" fontAlgn="base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Font typeface="Wingdings 2" pitchFamily="18" charset="2"/>
              <a:buChar char="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5928" indent="-145991" algn="l" defTabSz="583973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7914" indent="-145991" algn="l" defTabSz="583973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89901" indent="-145991" algn="l" defTabSz="583973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1888" indent="-145991" algn="l" defTabSz="583973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100" b="1" dirty="0"/>
              <a:t>UART1 NPU log </a:t>
            </a:r>
            <a:endParaRPr kumimoji="0" lang="en-US" altLang="zh-TW" sz="11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D727459-7842-42ED-A6B7-D2DA7863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B431FD-A1B9-43D4-A355-B4E261E2C6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94"/>
          <a:stretch/>
        </p:blipFill>
        <p:spPr>
          <a:xfrm>
            <a:off x="685583" y="1131590"/>
            <a:ext cx="3439795" cy="34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82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5F864-6473-483A-8296-5FE65D35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Install Development Environment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933F83-3172-428B-B597-79C059168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3" y="1371600"/>
            <a:ext cx="7886700" cy="32639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600" dirty="0"/>
              <a:t>Install Visual Studio Code(</a:t>
            </a:r>
            <a:r>
              <a:rPr lang="en-US" altLang="zh-TW" sz="1600" dirty="0" err="1"/>
              <a:t>VSCode</a:t>
            </a:r>
            <a:r>
              <a:rPr lang="en-US" altLang="zh-TW" sz="1600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>
                <a:hlinkClick r:id="rId2"/>
              </a:rPr>
              <a:t>https://code.visualstudio.com/download</a:t>
            </a:r>
            <a:endParaRPr lang="en-US" altLang="zh-TW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/>
              <a:t>Install Embedded IDE(EIDE) plug in </a:t>
            </a:r>
            <a:r>
              <a:rPr lang="en-US" altLang="zh-TW" sz="1600" dirty="0" err="1"/>
              <a:t>VSCode</a:t>
            </a:r>
            <a:endParaRPr lang="en-US" altLang="zh-TW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>
                <a:hlinkClick r:id="rId3"/>
              </a:rPr>
              <a:t>https://marketplace.visualstudio.com/items?itemName=CL.eide</a:t>
            </a:r>
            <a:endParaRPr lang="en-US" altLang="zh-TW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/>
              <a:t>Install .NET6 X64 Runtime package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/>
              <a:t>After install EIDE done, The plug-in will auto download and install </a:t>
            </a:r>
            <a:r>
              <a:rPr lang="en-US" altLang="zh-TW" sz="1600" dirty="0" err="1"/>
              <a:t>eide</a:t>
            </a:r>
            <a:r>
              <a:rPr lang="en-US" altLang="zh-TW" sz="1600" dirty="0"/>
              <a:t>-binaries and .NET6 X64 Runtime package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/>
              <a:t>Install GNU Arm Embedded Toolchain in </a:t>
            </a:r>
            <a:r>
              <a:rPr lang="en-US" altLang="zh-TW" sz="1600" dirty="0" err="1"/>
              <a:t>VSCode</a:t>
            </a:r>
            <a:endParaRPr lang="en-US" altLang="zh-TW" sz="1600" dirty="0"/>
          </a:p>
          <a:p>
            <a:r>
              <a:rPr lang="en-US" altLang="zh-TW" sz="1600" dirty="0"/>
              <a:t>Detail reference :</a:t>
            </a:r>
          </a:p>
          <a:p>
            <a:pPr marL="0" indent="0">
              <a:buNone/>
            </a:pPr>
            <a:r>
              <a:rPr lang="en-US" altLang="zh-TW" sz="1600" dirty="0"/>
              <a:t>SDK root path\</a:t>
            </a:r>
            <a:r>
              <a:rPr lang="es-ES" altLang="zh-TW" sz="1600" dirty="0"/>
              <a:t>VA8801_BSPSDK_V3.000.00</a:t>
            </a:r>
            <a:r>
              <a:rPr lang="en-US" altLang="zh-TW" sz="1600" dirty="0"/>
              <a:t>0</a:t>
            </a:r>
            <a:r>
              <a:rPr lang="es-ES" altLang="zh-TW" sz="1600" dirty="0"/>
              <a:t>_release\Doc\VSCode\</a:t>
            </a:r>
            <a:r>
              <a:rPr lang="en-US" altLang="zh-TW" sz="1600" dirty="0" err="1"/>
              <a:t>VSCode_Toolchain_Build</a:t>
            </a:r>
            <a:r>
              <a:rPr lang="en-US" altLang="zh-TW" sz="1600" dirty="0"/>
              <a:t> </a:t>
            </a:r>
            <a:r>
              <a:rPr lang="en-US" altLang="zh-TW" sz="1600" dirty="0" err="1"/>
              <a:t>System_user</a:t>
            </a:r>
            <a:r>
              <a:rPr lang="en-US" altLang="zh-TW" sz="1600" dirty="0"/>
              <a:t> guide_v2.0.pdf</a:t>
            </a:r>
            <a:endParaRPr lang="zh-TW" altLang="en-US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DB60-7E4E-41E4-9A10-9CFBCC96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422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AE877D-AD12-4AE1-83C5-9FBE5074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07" y="149894"/>
            <a:ext cx="7886700" cy="993775"/>
          </a:xfrm>
        </p:spPr>
        <p:txBody>
          <a:bodyPr/>
          <a:lstStyle/>
          <a:p>
            <a:r>
              <a:rPr lang="en-US" altLang="zh-TW" dirty="0"/>
              <a:t>How to Start Development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6D427D-AAEA-40C8-827E-68F85A9C6022}"/>
              </a:ext>
            </a:extLst>
          </p:cNvPr>
          <p:cNvSpPr/>
          <p:nvPr/>
        </p:nvSpPr>
        <p:spPr>
          <a:xfrm>
            <a:off x="392758" y="1163708"/>
            <a:ext cx="1440160" cy="61942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600" kern="0" dirty="0">
                <a:solidFill>
                  <a:schemeClr val="tx1"/>
                </a:solidFill>
                <a:latin typeface="Calibri"/>
                <a:ea typeface="新細明體"/>
              </a:rPr>
              <a:t>Let’s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600" kern="0" dirty="0">
                <a:solidFill>
                  <a:schemeClr val="tx1"/>
                </a:solidFill>
                <a:latin typeface="Calibri"/>
                <a:ea typeface="新細明體"/>
              </a:rPr>
              <a:t>Start</a:t>
            </a:r>
            <a:endParaRPr lang="zh-TW" altLang="en-US" sz="1600" kern="0" dirty="0">
              <a:solidFill>
                <a:schemeClr val="tx1"/>
              </a:solidFill>
              <a:latin typeface="Calibri"/>
              <a:ea typeface="新細明體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0C0178-28E9-41CB-A8B5-61D50F9ECADC}"/>
              </a:ext>
            </a:extLst>
          </p:cNvPr>
          <p:cNvSpPr/>
          <p:nvPr/>
        </p:nvSpPr>
        <p:spPr>
          <a:xfrm>
            <a:off x="2985046" y="1059582"/>
            <a:ext cx="1800200" cy="28447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Bring up VA8801 DVK</a:t>
            </a:r>
            <a:endParaRPr lang="zh-TW" altLang="en-US" sz="1200" kern="0" dirty="0">
              <a:solidFill>
                <a:schemeClr val="tx1"/>
              </a:solidFill>
              <a:latin typeface="Calibri"/>
              <a:ea typeface="新細明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87E4A07-ADFE-4DC2-A432-4907B574EAE3}"/>
              </a:ext>
            </a:extLst>
          </p:cNvPr>
          <p:cNvSpPr/>
          <p:nvPr/>
        </p:nvSpPr>
        <p:spPr>
          <a:xfrm>
            <a:off x="2985046" y="1492879"/>
            <a:ext cx="1800200" cy="45583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Install </a:t>
            </a:r>
            <a:r>
              <a:rPr lang="en-US" altLang="zh-TW" sz="1200" kern="0" dirty="0" err="1">
                <a:solidFill>
                  <a:schemeClr val="tx1"/>
                </a:solidFill>
                <a:latin typeface="Calibri"/>
                <a:ea typeface="新細明體"/>
              </a:rPr>
              <a:t>WinUSB</a:t>
            </a: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 driver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200" kern="0" dirty="0">
                <a:solidFill>
                  <a:schemeClr val="tx1"/>
                </a:solidFill>
                <a:ea typeface="新細明體"/>
              </a:rPr>
              <a:t>Install UART</a:t>
            </a:r>
            <a:r>
              <a:rPr lang="zh-TW" altLang="en-US" sz="1200" kern="0" dirty="0">
                <a:solidFill>
                  <a:schemeClr val="tx1"/>
                </a:solidFill>
                <a:latin typeface="Calibri"/>
                <a:ea typeface="新細明體"/>
              </a:rPr>
              <a:t> </a:t>
            </a: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driver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BC6095-70F1-4FF1-8A4A-0968F81D9E6C}"/>
              </a:ext>
            </a:extLst>
          </p:cNvPr>
          <p:cNvSpPr/>
          <p:nvPr/>
        </p:nvSpPr>
        <p:spPr>
          <a:xfrm>
            <a:off x="2985046" y="3927006"/>
            <a:ext cx="1800200" cy="45512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Build </a:t>
            </a:r>
            <a:r>
              <a:rPr lang="en-US" altLang="zh-TW" sz="1200" kern="0" dirty="0" err="1">
                <a:solidFill>
                  <a:schemeClr val="tx1"/>
                </a:solidFill>
                <a:latin typeface="Calibri"/>
                <a:ea typeface="新細明體"/>
              </a:rPr>
              <a:t>TinyML</a:t>
            </a: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 Project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Build NPU Project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3A5D1-BFFE-4E65-B143-D63964590E7C}"/>
              </a:ext>
            </a:extLst>
          </p:cNvPr>
          <p:cNvSpPr/>
          <p:nvPr/>
        </p:nvSpPr>
        <p:spPr>
          <a:xfrm>
            <a:off x="5436096" y="1473419"/>
            <a:ext cx="2520280" cy="8102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DFU Tool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Choose </a:t>
            </a:r>
            <a:r>
              <a:rPr lang="en-US" altLang="zh-TW" sz="1200" kern="0" dirty="0" err="1">
                <a:solidFill>
                  <a:schemeClr val="tx1"/>
                </a:solidFill>
                <a:latin typeface="Calibri"/>
                <a:ea typeface="新細明體"/>
              </a:rPr>
              <a:t>SYS.bin</a:t>
            </a: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 +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NPU_code.bin + NPU_data.bin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then </a:t>
            </a:r>
            <a:r>
              <a:rPr lang="en-US" altLang="zh-TW" sz="1200" kern="0" dirty="0">
                <a:solidFill>
                  <a:schemeClr val="tx1"/>
                </a:solidFill>
                <a:ea typeface="新細明體"/>
              </a:rPr>
              <a:t>Burn to VA8801</a:t>
            </a:r>
            <a:endParaRPr lang="en-US" altLang="zh-TW" sz="1200" kern="0" dirty="0">
              <a:solidFill>
                <a:schemeClr val="tx1"/>
              </a:solidFill>
              <a:latin typeface="Calibri"/>
              <a:ea typeface="新細明體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04A19B-3D03-49E6-953A-2950976ECBA2}"/>
              </a:ext>
            </a:extLst>
          </p:cNvPr>
          <p:cNvSpPr/>
          <p:nvPr/>
        </p:nvSpPr>
        <p:spPr>
          <a:xfrm>
            <a:off x="5436096" y="2479891"/>
            <a:ext cx="2520280" cy="139427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1" kern="0" dirty="0">
                <a:solidFill>
                  <a:schemeClr val="tx1"/>
                </a:solidFill>
                <a:ea typeface="新細明體"/>
              </a:rPr>
              <a:t>Demo Tool:</a:t>
            </a:r>
            <a:r>
              <a:rPr lang="zh-TW" altLang="en-US" sz="1200" b="1" kern="0" dirty="0">
                <a:solidFill>
                  <a:schemeClr val="tx1"/>
                </a:solidFill>
                <a:ea typeface="新細明體"/>
              </a:rPr>
              <a:t> </a:t>
            </a:r>
            <a:r>
              <a:rPr lang="en-US" altLang="zh-TW" sz="1200" kern="0" dirty="0">
                <a:solidFill>
                  <a:schemeClr val="tx1"/>
                </a:solidFill>
                <a:ea typeface="新細明體"/>
              </a:rPr>
              <a:t>Display image and ai model post process result(NMS)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1" kern="0" dirty="0">
                <a:solidFill>
                  <a:schemeClr val="tx1"/>
                </a:solidFill>
                <a:ea typeface="新細明體"/>
              </a:rPr>
              <a:t>DUT</a:t>
            </a:r>
            <a:r>
              <a:rPr lang="zh-TW" altLang="en-US" sz="1200" b="1" kern="0" dirty="0">
                <a:solidFill>
                  <a:schemeClr val="tx1"/>
                </a:solidFill>
                <a:ea typeface="新細明體"/>
              </a:rPr>
              <a:t> </a:t>
            </a:r>
            <a:r>
              <a:rPr lang="en-US" altLang="zh-TW" sz="1200" b="1" kern="0" dirty="0">
                <a:solidFill>
                  <a:schemeClr val="tx1"/>
                </a:solidFill>
                <a:ea typeface="新細明體"/>
              </a:rPr>
              <a:t>Tool: </a:t>
            </a:r>
            <a:r>
              <a:rPr lang="en-US" altLang="zh-TW" sz="1200" kern="0" dirty="0">
                <a:solidFill>
                  <a:schemeClr val="tx1"/>
                </a:solidFill>
                <a:ea typeface="新細明體"/>
              </a:rPr>
              <a:t>user-fed image data from a PC/NB validates AI model(.tflite INT8)</a:t>
            </a:r>
            <a:endParaRPr lang="en-US" altLang="zh-TW" sz="1200" b="1" kern="0" dirty="0">
              <a:solidFill>
                <a:schemeClr val="tx1"/>
              </a:solidFill>
              <a:ea typeface="新細明體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1" kern="0" dirty="0">
                <a:solidFill>
                  <a:schemeClr val="tx1"/>
                </a:solidFill>
                <a:ea typeface="新細明體"/>
              </a:rPr>
              <a:t>Terminal:</a:t>
            </a:r>
            <a:r>
              <a:rPr lang="en-US" altLang="zh-TW" sz="1200" kern="0" dirty="0">
                <a:solidFill>
                  <a:schemeClr val="tx1"/>
                </a:solidFill>
                <a:ea typeface="新細明體"/>
              </a:rPr>
              <a:t> UART1 Print AI Inference result log message</a:t>
            </a:r>
            <a:endParaRPr lang="en-US" altLang="zh-TW" sz="1200" kern="0" dirty="0">
              <a:solidFill>
                <a:schemeClr val="tx1"/>
              </a:solidFill>
              <a:latin typeface="Calibri"/>
              <a:ea typeface="新細明體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A7D3D9E-B49A-4241-AA7D-2E6C5505BFF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885146" y="1344053"/>
            <a:ext cx="0" cy="1488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3180CA2D-418B-4484-A060-57ED157B089D}"/>
              </a:ext>
            </a:extLst>
          </p:cNvPr>
          <p:cNvSpPr/>
          <p:nvPr/>
        </p:nvSpPr>
        <p:spPr>
          <a:xfrm>
            <a:off x="1919778" y="1239599"/>
            <a:ext cx="978408" cy="484632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599740-56B6-403F-A0C4-60E4DC30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D7DC8C-8E67-4E37-A68D-A0165C1E5E9A}"/>
              </a:ext>
            </a:extLst>
          </p:cNvPr>
          <p:cNvSpPr/>
          <p:nvPr/>
        </p:nvSpPr>
        <p:spPr>
          <a:xfrm>
            <a:off x="2988990" y="2075546"/>
            <a:ext cx="1800200" cy="45583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Install </a:t>
            </a:r>
            <a:r>
              <a:rPr lang="en-US" altLang="zh-TW" sz="1200" kern="0" dirty="0" err="1">
                <a:solidFill>
                  <a:schemeClr val="tx1"/>
                </a:solidFill>
                <a:latin typeface="Calibri"/>
                <a:ea typeface="新細明體"/>
              </a:rPr>
              <a:t>VSCode</a:t>
            </a: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 Development Kit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7516B7-5AC3-4F5D-91A2-7ADADC0DC9BE}"/>
              </a:ext>
            </a:extLst>
          </p:cNvPr>
          <p:cNvSpPr/>
          <p:nvPr/>
        </p:nvSpPr>
        <p:spPr>
          <a:xfrm>
            <a:off x="2985046" y="2702042"/>
            <a:ext cx="1800200" cy="45583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git clone VA8801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Model Zoo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4F025E1-28E8-46E9-B44E-44CC82283738}"/>
              </a:ext>
            </a:extLst>
          </p:cNvPr>
          <p:cNvSpPr/>
          <p:nvPr/>
        </p:nvSpPr>
        <p:spPr>
          <a:xfrm>
            <a:off x="2985046" y="3314524"/>
            <a:ext cx="1800200" cy="45583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Tengen Compiler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200" kern="0" dirty="0">
                <a:solidFill>
                  <a:schemeClr val="tx1"/>
                </a:solidFill>
                <a:latin typeface="Calibri"/>
                <a:ea typeface="新細明體"/>
              </a:rPr>
              <a:t>Generate Model C code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A50FA9D2-C061-4E3F-BFC3-C484E2D20903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3885146" y="1948715"/>
            <a:ext cx="3944" cy="126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C00257A-B237-47AF-9A23-A4C3D7C026A9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3885146" y="2531382"/>
            <a:ext cx="3944" cy="1706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2512BC4-1124-48E1-88F0-58936AEE9124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3885146" y="3157878"/>
            <a:ext cx="0" cy="1566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91F754B5-2EC0-4290-A335-1DA956A63846}"/>
              </a:ext>
            </a:extLst>
          </p:cNvPr>
          <p:cNvCxnSpPr>
            <a:cxnSpLocks/>
            <a:stCxn id="24" idx="2"/>
            <a:endCxn id="8" idx="0"/>
          </p:cNvCxnSpPr>
          <p:nvPr/>
        </p:nvCxnSpPr>
        <p:spPr>
          <a:xfrm>
            <a:off x="3885146" y="3770360"/>
            <a:ext cx="0" cy="1566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8001D7F7-CB2A-406A-9636-53A4072F775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 flipH="1" flipV="1">
            <a:off x="3836336" y="1522229"/>
            <a:ext cx="2908710" cy="2811090"/>
          </a:xfrm>
          <a:prstGeom prst="bentConnector5">
            <a:avLst>
              <a:gd name="adj1" fmla="val -7859"/>
              <a:gd name="adj2" fmla="val 43596"/>
              <a:gd name="adj3" fmla="val 10785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2CD6C16-BCCA-4B59-BB02-0563CD4C6FA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696236" y="2283718"/>
            <a:ext cx="0" cy="1961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894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88FB708-1EA2-4F8D-8593-7D4BC07D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92" y="1284317"/>
            <a:ext cx="8124572" cy="2138406"/>
          </a:xfrm>
        </p:spPr>
        <p:txBody>
          <a:bodyPr/>
          <a:lstStyle/>
          <a:p>
            <a:r>
              <a:rPr lang="en-US" altLang="zh-TW" dirty="0"/>
              <a:t>VA8801 Projects and AI</a:t>
            </a:r>
            <a:r>
              <a:rPr lang="zh-TW" altLang="en-US" dirty="0"/>
              <a:t> </a:t>
            </a:r>
            <a:r>
              <a:rPr lang="en-US" altLang="zh-TW" dirty="0"/>
              <a:t>Tool Introduction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8B712B2-E7D2-4CF0-9D15-5A8C8C085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B7391B-CDAF-41A9-9AE2-C603FFA0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8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7DB047A-481E-46BF-B29F-72F9E537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VA8801 Projects and AI</a:t>
            </a:r>
            <a:r>
              <a:rPr lang="zh-TW" altLang="en-US" dirty="0"/>
              <a:t> </a:t>
            </a:r>
            <a:r>
              <a:rPr lang="en-US" altLang="zh-TW" dirty="0"/>
              <a:t>Tool Introduction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8447FC3-3C34-4B12-B3D7-9EC4CCF5F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3" y="1371600"/>
            <a:ext cx="7886700" cy="3263900"/>
          </a:xfrm>
        </p:spPr>
        <p:txBody>
          <a:bodyPr/>
          <a:lstStyle/>
          <a:p>
            <a:r>
              <a:rPr lang="en-US" altLang="zh-TW" sz="1400" dirty="0"/>
              <a:t>The VA8801 SDK project is divided into CPU(System) and NPU(AI) projects, each with its corresponding Target</a:t>
            </a:r>
          </a:p>
          <a:p>
            <a:pPr lvl="1"/>
            <a:endParaRPr lang="zh-TW" altLang="en-US" sz="1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755E00-569A-4C2B-BC60-1D260162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4C47F2-7CFA-4F0D-9DA6-37FB0982F9C7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A550D61-40C8-4697-9097-1842EDA08F55}"/>
              </a:ext>
            </a:extLst>
          </p:cNvPr>
          <p:cNvGrpSpPr/>
          <p:nvPr/>
        </p:nvGrpSpPr>
        <p:grpSpPr>
          <a:xfrm>
            <a:off x="938619" y="1971855"/>
            <a:ext cx="2827530" cy="1003815"/>
            <a:chOff x="808366" y="2071990"/>
            <a:chExt cx="2827530" cy="1003815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3203A87C-1D7D-4F47-B444-C45B9E01FAA6}"/>
                </a:ext>
              </a:extLst>
            </p:cNvPr>
            <p:cNvSpPr/>
            <p:nvPr/>
          </p:nvSpPr>
          <p:spPr>
            <a:xfrm>
              <a:off x="899591" y="2071990"/>
              <a:ext cx="2736305" cy="1003815"/>
            </a:xfrm>
            <a:prstGeom prst="roundRect">
              <a:avLst/>
            </a:prstGeom>
            <a:solidFill>
              <a:schemeClr val="accent3">
                <a:alpha val="23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0CF08582-0C70-4732-AFF2-15B4EFE7F14D}"/>
                </a:ext>
              </a:extLst>
            </p:cNvPr>
            <p:cNvSpPr/>
            <p:nvPr/>
          </p:nvSpPr>
          <p:spPr>
            <a:xfrm>
              <a:off x="993453" y="2355726"/>
              <a:ext cx="1202283" cy="62235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latin typeface="Calibri"/>
                  <a:ea typeface="新細明體"/>
                </a:rPr>
                <a:t>TinyML Project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ea typeface="新細明體"/>
                </a:rPr>
                <a:t>Choose Target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 err="1">
                  <a:solidFill>
                    <a:schemeClr val="tx1"/>
                  </a:solidFill>
                  <a:latin typeface="Calibri"/>
                  <a:ea typeface="新細明體"/>
                </a:rPr>
                <a:t>Dual_A_V</a:t>
              </a:r>
              <a:endParaRPr lang="zh-TW" altLang="en-US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AB720C1-D4BD-4E6C-BB5B-5BA3245604CE}"/>
                </a:ext>
              </a:extLst>
            </p:cNvPr>
            <p:cNvSpPr/>
            <p:nvPr/>
          </p:nvSpPr>
          <p:spPr>
            <a:xfrm>
              <a:off x="2343603" y="2355726"/>
              <a:ext cx="1215486" cy="622352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latin typeface="Calibri"/>
                  <a:ea typeface="新細明體"/>
                </a:rPr>
                <a:t>NPU Project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ea typeface="新細明體"/>
                </a:rPr>
                <a:t>Choose Target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 err="1">
                  <a:solidFill>
                    <a:schemeClr val="tx1"/>
                  </a:solidFill>
                  <a:latin typeface="Calibri"/>
                  <a:ea typeface="新細明體"/>
                </a:rPr>
                <a:t>Dual_AV</a:t>
              </a: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C00DA19-7156-42EE-A853-270524608F09}"/>
                </a:ext>
              </a:extLst>
            </p:cNvPr>
            <p:cNvSpPr txBox="1"/>
            <p:nvPr/>
          </p:nvSpPr>
          <p:spPr>
            <a:xfrm>
              <a:off x="808366" y="2071990"/>
              <a:ext cx="1620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CPU(System)</a:t>
              </a:r>
              <a:endParaRPr lang="zh-TW" altLang="en-US" sz="12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6935E77-4EFA-4E21-8A00-B32EA267D7BF}"/>
                </a:ext>
              </a:extLst>
            </p:cNvPr>
            <p:cNvSpPr txBox="1"/>
            <p:nvPr/>
          </p:nvSpPr>
          <p:spPr>
            <a:xfrm>
              <a:off x="2297734" y="2078727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NPU(AI)</a:t>
              </a:r>
              <a:endParaRPr lang="zh-TW" altLang="en-US" sz="1200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419B5E6-9FAF-4367-AC31-A600194E1CF5}"/>
              </a:ext>
            </a:extLst>
          </p:cNvPr>
          <p:cNvGrpSpPr/>
          <p:nvPr/>
        </p:nvGrpSpPr>
        <p:grpSpPr>
          <a:xfrm>
            <a:off x="938619" y="3363838"/>
            <a:ext cx="2880320" cy="1003815"/>
            <a:chOff x="808366" y="2071990"/>
            <a:chExt cx="2880320" cy="1003815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339F7C59-0554-4284-974D-8BC9AF62A13D}"/>
                </a:ext>
              </a:extLst>
            </p:cNvPr>
            <p:cNvSpPr/>
            <p:nvPr/>
          </p:nvSpPr>
          <p:spPr>
            <a:xfrm>
              <a:off x="899591" y="2071990"/>
              <a:ext cx="2789095" cy="1003815"/>
            </a:xfrm>
            <a:prstGeom prst="roundRect">
              <a:avLst/>
            </a:prstGeom>
            <a:solidFill>
              <a:schemeClr val="accent3">
                <a:alpha val="23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25BD5D13-2839-4848-A6CB-EDE42E6401CF}"/>
                </a:ext>
              </a:extLst>
            </p:cNvPr>
            <p:cNvSpPr/>
            <p:nvPr/>
          </p:nvSpPr>
          <p:spPr>
            <a:xfrm>
              <a:off x="993453" y="2355726"/>
              <a:ext cx="1256289" cy="62235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latin typeface="Calibri"/>
                  <a:ea typeface="新細明體"/>
                </a:rPr>
                <a:t>TinyML Project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ea typeface="新細明體"/>
                </a:rPr>
                <a:t>Choose Target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 err="1">
                  <a:solidFill>
                    <a:schemeClr val="tx1"/>
                  </a:solidFill>
                  <a:latin typeface="Calibri"/>
                  <a:ea typeface="新細明體"/>
                </a:rPr>
                <a:t>Face_Detection</a:t>
              </a:r>
              <a:endParaRPr lang="zh-TW" altLang="en-US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50245E5-4B89-4BF3-ADD0-1A03F5DBBE55}"/>
                </a:ext>
              </a:extLst>
            </p:cNvPr>
            <p:cNvSpPr/>
            <p:nvPr/>
          </p:nvSpPr>
          <p:spPr>
            <a:xfrm>
              <a:off x="2343602" y="2355726"/>
              <a:ext cx="1268277" cy="622352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latin typeface="Calibri"/>
                  <a:ea typeface="新細明體"/>
                </a:rPr>
                <a:t>NPU Project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ea typeface="新細明體"/>
                </a:rPr>
                <a:t>Choose Target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 err="1">
                  <a:solidFill>
                    <a:schemeClr val="tx1"/>
                  </a:solidFill>
                  <a:ea typeface="新細明體"/>
                </a:rPr>
                <a:t>Face_Detection</a:t>
              </a:r>
              <a:endParaRPr lang="zh-TW" altLang="en-US" sz="1200" kern="0" dirty="0">
                <a:solidFill>
                  <a:schemeClr val="tx1"/>
                </a:solidFill>
                <a:ea typeface="新細明體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53B6EEF-FD9A-49CD-930E-58C409E01093}"/>
                </a:ext>
              </a:extLst>
            </p:cNvPr>
            <p:cNvSpPr txBox="1"/>
            <p:nvPr/>
          </p:nvSpPr>
          <p:spPr>
            <a:xfrm>
              <a:off x="808366" y="2071990"/>
              <a:ext cx="1620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CPU(System)</a:t>
              </a:r>
              <a:endParaRPr lang="zh-TW" altLang="en-US" sz="12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1F4F755-E4CA-4E60-90FA-6A7D440F653C}"/>
                </a:ext>
              </a:extLst>
            </p:cNvPr>
            <p:cNvSpPr txBox="1"/>
            <p:nvPr/>
          </p:nvSpPr>
          <p:spPr>
            <a:xfrm>
              <a:off x="2297734" y="2078727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NPU(AI)</a:t>
              </a:r>
              <a:endParaRPr lang="zh-TW" altLang="en-US" sz="1200" dirty="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3AF7A52-3D5A-4A9A-81A5-6687E1864849}"/>
              </a:ext>
            </a:extLst>
          </p:cNvPr>
          <p:cNvGrpSpPr/>
          <p:nvPr/>
        </p:nvGrpSpPr>
        <p:grpSpPr>
          <a:xfrm>
            <a:off x="4250632" y="1969247"/>
            <a:ext cx="2880320" cy="1003815"/>
            <a:chOff x="808366" y="2071990"/>
            <a:chExt cx="2880320" cy="1003815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2C13BA50-7CD4-4A62-B930-ED8D8EAF1815}"/>
                </a:ext>
              </a:extLst>
            </p:cNvPr>
            <p:cNvSpPr/>
            <p:nvPr/>
          </p:nvSpPr>
          <p:spPr>
            <a:xfrm>
              <a:off x="899591" y="2071990"/>
              <a:ext cx="2789095" cy="1003815"/>
            </a:xfrm>
            <a:prstGeom prst="roundRect">
              <a:avLst/>
            </a:prstGeom>
            <a:solidFill>
              <a:schemeClr val="accent3">
                <a:alpha val="23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9ED9EEE-8282-41D7-925F-36C159CFB2B7}"/>
                </a:ext>
              </a:extLst>
            </p:cNvPr>
            <p:cNvSpPr/>
            <p:nvPr/>
          </p:nvSpPr>
          <p:spPr>
            <a:xfrm>
              <a:off x="993453" y="2355726"/>
              <a:ext cx="1256289" cy="62235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latin typeface="Calibri"/>
                  <a:ea typeface="新細明體"/>
                </a:rPr>
                <a:t>TinyML Project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ea typeface="新細明體"/>
                </a:rPr>
                <a:t>Choose Target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latin typeface="Calibri"/>
                  <a:ea typeface="新細明體"/>
                </a:rPr>
                <a:t>Gesture</a:t>
              </a:r>
              <a:endParaRPr lang="zh-TW" altLang="en-US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DB64CF52-A570-4392-85CE-23678E41299D}"/>
                </a:ext>
              </a:extLst>
            </p:cNvPr>
            <p:cNvSpPr/>
            <p:nvPr/>
          </p:nvSpPr>
          <p:spPr>
            <a:xfrm>
              <a:off x="2343602" y="2355726"/>
              <a:ext cx="1268277" cy="622352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latin typeface="Calibri"/>
                  <a:ea typeface="新細明體"/>
                </a:rPr>
                <a:t>NPU Project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latin typeface="Calibri"/>
                  <a:ea typeface="新細明體"/>
                </a:rPr>
                <a:t>Choose Target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kern="0" dirty="0">
                  <a:solidFill>
                    <a:schemeClr val="tx1"/>
                  </a:solidFill>
                  <a:ea typeface="新細明體"/>
                </a:rPr>
                <a:t>Gesture</a:t>
              </a:r>
              <a:endParaRPr lang="zh-TW" altLang="en-US" sz="1200" kern="0" dirty="0">
                <a:solidFill>
                  <a:schemeClr val="tx1"/>
                </a:solidFill>
                <a:ea typeface="新細明體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84C1D90E-ADB2-4219-BCB8-23FF1B654E47}"/>
                </a:ext>
              </a:extLst>
            </p:cNvPr>
            <p:cNvSpPr txBox="1"/>
            <p:nvPr/>
          </p:nvSpPr>
          <p:spPr>
            <a:xfrm>
              <a:off x="808366" y="2071990"/>
              <a:ext cx="1620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CPU(System)</a:t>
              </a:r>
              <a:endParaRPr lang="zh-TW" altLang="en-US" sz="12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7B48035-0DDE-4EC2-B601-ED187F4626B2}"/>
                </a:ext>
              </a:extLst>
            </p:cNvPr>
            <p:cNvSpPr txBox="1"/>
            <p:nvPr/>
          </p:nvSpPr>
          <p:spPr>
            <a:xfrm>
              <a:off x="2297734" y="2078727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NPU(AI)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94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58332E8-8275-4BAB-BDB7-AAF05A146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4" y="1134516"/>
            <a:ext cx="3001938" cy="37924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DB2C73-AC1C-469C-8390-C4285C15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275455"/>
            <a:ext cx="7886700" cy="993775"/>
          </a:xfrm>
        </p:spPr>
        <p:txBody>
          <a:bodyPr/>
          <a:lstStyle/>
          <a:p>
            <a:r>
              <a:rPr lang="en-US" altLang="zh-TW" dirty="0"/>
              <a:t>VA8801 TinyML Project Brief – 1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93B3435-AC42-45E6-915E-DF53B8AB8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2103" y="1134516"/>
            <a:ext cx="4536504" cy="3792465"/>
          </a:xfrm>
        </p:spPr>
        <p:txBody>
          <a:bodyPr/>
          <a:lstStyle/>
          <a:p>
            <a:r>
              <a:rPr lang="en-US" altLang="zh-TW" sz="1200" b="1" dirty="0"/>
              <a:t>Project Resources</a:t>
            </a:r>
          </a:p>
          <a:p>
            <a:pPr lvl="1"/>
            <a:r>
              <a:rPr lang="en-US" altLang="zh-TW" sz="1200" dirty="0"/>
              <a:t>Display project source code folder, builder output files</a:t>
            </a:r>
          </a:p>
          <a:p>
            <a:r>
              <a:rPr lang="en-US" altLang="zh-TW" sz="1200" b="1" dirty="0"/>
              <a:t>Chip Support Package</a:t>
            </a:r>
          </a:p>
          <a:p>
            <a:pPr lvl="1"/>
            <a:r>
              <a:rPr lang="en-US" altLang="zh-TW" sz="1200" dirty="0"/>
              <a:t>Ignore</a:t>
            </a:r>
          </a:p>
          <a:p>
            <a:r>
              <a:rPr lang="en-US" altLang="zh-TW" sz="1200" b="1" dirty="0"/>
              <a:t>Builder Configuration</a:t>
            </a:r>
          </a:p>
          <a:p>
            <a:pPr lvl="1"/>
            <a:r>
              <a:rPr lang="en-US" altLang="zh-TW" sz="1200" dirty="0"/>
              <a:t>Setting CPU Type, Linker Script(.</a:t>
            </a:r>
            <a:r>
              <a:rPr lang="en-US" altLang="zh-TW" sz="1200" dirty="0" err="1"/>
              <a:t>ld</a:t>
            </a:r>
            <a:r>
              <a:rPr lang="en-US" altLang="zh-TW" sz="1200" dirty="0"/>
              <a:t>), Complier/Linker configuration etc..</a:t>
            </a:r>
          </a:p>
          <a:p>
            <a:r>
              <a:rPr lang="en-US" altLang="zh-TW" sz="1200" b="1" dirty="0"/>
              <a:t>Flasher Configuration</a:t>
            </a:r>
          </a:p>
          <a:p>
            <a:pPr lvl="1"/>
            <a:r>
              <a:rPr lang="en-US" altLang="zh-TW" sz="1200" dirty="0"/>
              <a:t>Setting Debug mode configuration</a:t>
            </a:r>
          </a:p>
          <a:p>
            <a:r>
              <a:rPr lang="en-US" altLang="zh-TW" sz="1200" b="1" dirty="0"/>
              <a:t>Project Attributes</a:t>
            </a:r>
          </a:p>
          <a:p>
            <a:pPr lvl="1"/>
            <a:r>
              <a:rPr lang="en-US" altLang="zh-TW" sz="1200" dirty="0"/>
              <a:t>Setting Project Include header file paths, Preprocessor Defines, Library Search Directories etc..</a:t>
            </a:r>
          </a:p>
          <a:p>
            <a:r>
              <a:rPr lang="en-US" altLang="zh-TW" sz="1200" b="1" dirty="0"/>
              <a:t>Project Setting </a:t>
            </a:r>
          </a:p>
          <a:p>
            <a:pPr lvl="1"/>
            <a:r>
              <a:rPr lang="en-US" altLang="zh-TW" sz="1200" dirty="0"/>
              <a:t>Setting Project Name, Output Folder Name, Environment Variables</a:t>
            </a:r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7E6B3E-2996-4A28-829D-BFAA160D765B}"/>
              </a:ext>
            </a:extLst>
          </p:cNvPr>
          <p:cNvSpPr/>
          <p:nvPr/>
        </p:nvSpPr>
        <p:spPr>
          <a:xfrm>
            <a:off x="466734" y="2614959"/>
            <a:ext cx="288032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798EC8D-7600-4CE2-99DA-F297503443E0}"/>
              </a:ext>
            </a:extLst>
          </p:cNvPr>
          <p:cNvGrpSpPr/>
          <p:nvPr/>
        </p:nvGrpSpPr>
        <p:grpSpPr>
          <a:xfrm>
            <a:off x="7624429" y="1302217"/>
            <a:ext cx="1519571" cy="1728531"/>
            <a:chOff x="7643305" y="1194205"/>
            <a:chExt cx="1519571" cy="172853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E7F01B6-5DAF-4EF2-9271-6ACF5C930D79}"/>
                </a:ext>
              </a:extLst>
            </p:cNvPr>
            <p:cNvSpPr/>
            <p:nvPr/>
          </p:nvSpPr>
          <p:spPr>
            <a:xfrm>
              <a:off x="7907798" y="1563527"/>
              <a:ext cx="5549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1400" dirty="0">
                  <a:latin typeface="+mn-lt"/>
                </a:rPr>
                <a:t>Build</a:t>
              </a:r>
              <a:endParaRPr lang="zh-TW" altLang="en-US" sz="1400" dirty="0">
                <a:latin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2E2919-AAF7-4D31-A62E-A793D935A3BF}"/>
                </a:ext>
              </a:extLst>
            </p:cNvPr>
            <p:cNvSpPr/>
            <p:nvPr/>
          </p:nvSpPr>
          <p:spPr>
            <a:xfrm>
              <a:off x="7917853" y="1871304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1400" dirty="0">
                  <a:latin typeface="+mn-lt"/>
                </a:rPr>
                <a:t>Clean</a:t>
              </a:r>
              <a:endParaRPr lang="zh-TW" altLang="en-US" sz="1400" dirty="0">
                <a:latin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D697C9D-B02A-41CB-8FC8-DC91BEB90EAA}"/>
                </a:ext>
              </a:extLst>
            </p:cNvPr>
            <p:cNvSpPr/>
            <p:nvPr/>
          </p:nvSpPr>
          <p:spPr>
            <a:xfrm>
              <a:off x="7927908" y="2210299"/>
              <a:ext cx="12263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zh-TW" sz="1400" dirty="0">
                  <a:latin typeface="+mn-lt"/>
                </a:rPr>
                <a:t>Program Flash</a:t>
              </a:r>
              <a:endParaRPr lang="zh-TW" altLang="en-US" sz="1400" dirty="0">
                <a:latin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05252B5-D5FD-446E-8EF4-059338A746AF}"/>
                </a:ext>
              </a:extLst>
            </p:cNvPr>
            <p:cNvSpPr/>
            <p:nvPr/>
          </p:nvSpPr>
          <p:spPr>
            <a:xfrm>
              <a:off x="7936536" y="2614959"/>
              <a:ext cx="12263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zh-TW" sz="1400" dirty="0">
                  <a:latin typeface="+mn-lt"/>
                </a:rPr>
                <a:t>Rebuild</a:t>
              </a:r>
              <a:endParaRPr lang="zh-TW" altLang="en-US" sz="1400" dirty="0">
                <a:latin typeface="+mn-lt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DE7551E-FE7E-4C52-A8F6-BD511CBF5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3969" y="1553511"/>
              <a:ext cx="298596" cy="293448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400A2F0-B22F-49C8-88D6-684AD5A7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3969" y="1881320"/>
              <a:ext cx="298596" cy="315822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ADFD1EA-B4BE-4C6A-9E19-C1A5EDAE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3957" y="2254302"/>
              <a:ext cx="298596" cy="2883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EF61A67-A3B9-424D-97A7-C188D50D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3958" y="2600678"/>
              <a:ext cx="298596" cy="298596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F8EC4AC-83EC-410A-A566-8EEDB6D0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3305" y="1194205"/>
              <a:ext cx="293232" cy="323307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9F28941-0937-47DE-B481-2C487F29E8B9}"/>
                </a:ext>
              </a:extLst>
            </p:cNvPr>
            <p:cNvSpPr/>
            <p:nvPr/>
          </p:nvSpPr>
          <p:spPr>
            <a:xfrm>
              <a:off x="7920562" y="1221070"/>
              <a:ext cx="1113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1400" dirty="0">
                  <a:latin typeface="+mn-lt"/>
                </a:rPr>
                <a:t>EIDE</a:t>
              </a:r>
              <a:r>
                <a:rPr kumimoji="0" lang="zh-TW" altLang="en-US" sz="1400" dirty="0">
                  <a:latin typeface="+mn-lt"/>
                </a:rPr>
                <a:t>  </a:t>
              </a:r>
              <a:r>
                <a:rPr kumimoji="0" lang="en-US" altLang="zh-TW" sz="1400" dirty="0">
                  <a:latin typeface="+mn-lt"/>
                </a:rPr>
                <a:t>Project</a:t>
              </a:r>
              <a:endParaRPr lang="zh-TW" altLang="en-US" sz="1400" dirty="0">
                <a:latin typeface="+mn-lt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65D5DDAD-BA1B-4345-A818-3239D66FE5CC}"/>
              </a:ext>
            </a:extLst>
          </p:cNvPr>
          <p:cNvSpPr/>
          <p:nvPr/>
        </p:nvSpPr>
        <p:spPr>
          <a:xfrm>
            <a:off x="827584" y="1675662"/>
            <a:ext cx="1043719" cy="1497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8406EEF-4521-4195-96D2-B89ADAA95AC1}"/>
              </a:ext>
            </a:extLst>
          </p:cNvPr>
          <p:cNvGrpSpPr/>
          <p:nvPr/>
        </p:nvGrpSpPr>
        <p:grpSpPr>
          <a:xfrm>
            <a:off x="925629" y="3219822"/>
            <a:ext cx="1984073" cy="762316"/>
            <a:chOff x="7159927" y="463893"/>
            <a:chExt cx="1984073" cy="762316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72F6CE0D-F138-460E-8085-8399E4A2F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147"/>
            <a:stretch/>
          </p:blipFill>
          <p:spPr>
            <a:xfrm>
              <a:off x="7247193" y="698867"/>
              <a:ext cx="247685" cy="181536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61262E4-90F9-499D-981A-4B95863DEDB9}"/>
                </a:ext>
              </a:extLst>
            </p:cNvPr>
            <p:cNvSpPr/>
            <p:nvPr/>
          </p:nvSpPr>
          <p:spPr>
            <a:xfrm>
              <a:off x="7515500" y="634858"/>
              <a:ext cx="14307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1400" dirty="0">
                  <a:solidFill>
                    <a:schemeClr val="bg1"/>
                  </a:solidFill>
                  <a:latin typeface="+mn-lt"/>
                </a:rPr>
                <a:t>Project Activated</a:t>
              </a:r>
              <a:endParaRPr lang="zh-TW" alt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CC2771DA-CFFB-411D-8F32-A58D02003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481" b="559"/>
            <a:stretch/>
          </p:blipFill>
          <p:spPr>
            <a:xfrm>
              <a:off x="7243932" y="992902"/>
              <a:ext cx="247686" cy="191678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6711798-F71C-47DD-B7D4-E5373043BFC6}"/>
                </a:ext>
              </a:extLst>
            </p:cNvPr>
            <p:cNvSpPr/>
            <p:nvPr/>
          </p:nvSpPr>
          <p:spPr>
            <a:xfrm>
              <a:off x="7530545" y="918432"/>
              <a:ext cx="16134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1400" dirty="0">
                  <a:solidFill>
                    <a:schemeClr val="bg1"/>
                  </a:solidFill>
                  <a:latin typeface="+mn-lt"/>
                </a:rPr>
                <a:t>Project Deactivated</a:t>
              </a:r>
              <a:endParaRPr lang="zh-TW" alt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8" name="內容版面配置區 4">
              <a:extLst>
                <a:ext uri="{FF2B5EF4-FFF2-40B4-BE49-F238E27FC236}">
                  <a16:creationId xmlns:a16="http://schemas.microsoft.com/office/drawing/2014/main" id="{1E1F4853-A44B-4D58-81ED-220D3BD89F7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59927" y="463893"/>
              <a:ext cx="1350660" cy="45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77862" tIns="38930" rIns="77862" bIns="38930" numCol="1" anchor="t" anchorCtr="0" compatLnSpc="1">
              <a:prstTxWarp prst="textNoShape">
                <a:avLst/>
              </a:prstTxWarp>
            </a:bodyPr>
            <a:lstStyle>
              <a:lvl1pPr marL="144463" indent="-144463" algn="l" defTabSz="582613" rtl="0" eaLnBrk="0" fontAlgn="base" hangingPunct="0">
                <a:lnSpc>
                  <a:spcPct val="90000"/>
                </a:lnSpc>
                <a:spcBef>
                  <a:spcPts val="638"/>
                </a:spcBef>
                <a:spcAft>
                  <a:spcPct val="0"/>
                </a:spcAft>
                <a:buFont typeface="Wingdings 2" pitchFamily="18" charset="2"/>
                <a:buChar char="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36563" indent="-144463" algn="l" defTabSz="582613" rtl="0" eaLnBrk="0" fontAlgn="base" hangingPunct="0">
                <a:lnSpc>
                  <a:spcPct val="90000"/>
                </a:lnSpc>
                <a:spcBef>
                  <a:spcPts val="325"/>
                </a:spcBef>
                <a:spcAft>
                  <a:spcPct val="0"/>
                </a:spcAft>
                <a:buFont typeface="Wingdings 2" pitchFamily="18" charset="2"/>
                <a:buChar char="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28663" indent="-144463" algn="l" defTabSz="582613" rtl="0" eaLnBrk="0" fontAlgn="base" hangingPunct="0">
                <a:lnSpc>
                  <a:spcPct val="90000"/>
                </a:lnSpc>
                <a:spcBef>
                  <a:spcPts val="325"/>
                </a:spcBef>
                <a:spcAft>
                  <a:spcPct val="0"/>
                </a:spcAft>
                <a:buFont typeface="Wingdings 2" pitchFamily="18" charset="2"/>
                <a:buChar char="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0763" indent="-144463" algn="l" defTabSz="582613" rtl="0" eaLnBrk="0" fontAlgn="base" hangingPunct="0">
                <a:lnSpc>
                  <a:spcPct val="90000"/>
                </a:lnSpc>
                <a:spcBef>
                  <a:spcPts val="325"/>
                </a:spcBef>
                <a:spcAft>
                  <a:spcPct val="0"/>
                </a:spcAft>
                <a:buFont typeface="Wingdings 2" pitchFamily="18" charset="2"/>
                <a:buChar char="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12863" indent="-144463" algn="l" defTabSz="582613" rtl="0" eaLnBrk="0" fontAlgn="base" hangingPunct="0">
                <a:lnSpc>
                  <a:spcPct val="90000"/>
                </a:lnSpc>
                <a:spcBef>
                  <a:spcPts val="325"/>
                </a:spcBef>
                <a:spcAft>
                  <a:spcPct val="0"/>
                </a:spcAft>
                <a:buFont typeface="Wingdings 2" pitchFamily="18" charset="2"/>
                <a:buChar char="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5928" indent="-145991" algn="l" defTabSz="583973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97914" indent="-145991" algn="l" defTabSz="583973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89901" indent="-145991" algn="l" defTabSz="583973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81888" indent="-145991" algn="l" defTabSz="583973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altLang="zh-TW" sz="1200" b="1" dirty="0">
                  <a:solidFill>
                    <a:schemeClr val="bg1"/>
                  </a:solidFill>
                </a:rPr>
                <a:t>Project Status</a:t>
              </a:r>
              <a:endParaRPr kumimoji="0" lang="zh-TW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EA14057-8C58-46A1-BE19-9EBBCDEE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4C47F2-7CFA-4F0D-9DA6-37FB0982F9C7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274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028B1-5D2D-4781-9FAA-46D3563F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VA8801 TinyML Project Brief – 2 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6734557-5536-4460-A58F-1F9B1F5F73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5275" y="1371600"/>
            <a:ext cx="3582475" cy="3263900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1D18EF-2D54-4B6B-972C-DEE2020E5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71602"/>
            <a:ext cx="4407346" cy="3263503"/>
          </a:xfrm>
        </p:spPr>
        <p:txBody>
          <a:bodyPr/>
          <a:lstStyle/>
          <a:p>
            <a:pPr algn="just"/>
            <a:r>
              <a:rPr lang="en-US" altLang="zh-TW" sz="1400" dirty="0"/>
              <a:t>You can develop your application in </a:t>
            </a:r>
            <a:r>
              <a:rPr lang="en-US" altLang="zh-TW" sz="1400" dirty="0" err="1"/>
              <a:t>task_host.c</a:t>
            </a:r>
            <a:endParaRPr lang="en-US" altLang="zh-TW" sz="1400" dirty="0"/>
          </a:p>
          <a:p>
            <a:pPr algn="just"/>
            <a:r>
              <a:rPr lang="en-US" altLang="zh-TW" sz="1400" dirty="0"/>
              <a:t>For example, AI inference results can be transmitted to applications, such as the main board SOC(or</a:t>
            </a:r>
            <a:r>
              <a:rPr lang="zh-TW" altLang="en-US" sz="1400" dirty="0"/>
              <a:t> </a:t>
            </a:r>
            <a:r>
              <a:rPr lang="en-US" altLang="zh-TW" sz="1400" dirty="0"/>
              <a:t>MCU), through peripheral interfaces like I2C or UART</a:t>
            </a:r>
            <a:endParaRPr lang="zh-TW" altLang="en-US" sz="1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495BE7-36AF-4F95-A260-30C56B54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4C47F2-7CFA-4F0D-9DA6-37FB0982F9C7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850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DB2C73-AC1C-469C-8390-C4285C15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VA8801 NPU Project Brief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93B3435-AC42-45E6-915E-DF53B8AB8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2103" y="1134516"/>
            <a:ext cx="4536504" cy="3792465"/>
          </a:xfrm>
        </p:spPr>
        <p:txBody>
          <a:bodyPr/>
          <a:lstStyle/>
          <a:p>
            <a:r>
              <a:rPr lang="en-US" altLang="zh-TW" sz="1200" b="1" dirty="0"/>
              <a:t>Project Resources</a:t>
            </a:r>
          </a:p>
          <a:p>
            <a:pPr lvl="1"/>
            <a:r>
              <a:rPr lang="en-US" altLang="zh-TW" sz="1200" dirty="0"/>
              <a:t>Display project source code folder, builder output files</a:t>
            </a:r>
          </a:p>
          <a:p>
            <a:pPr lvl="1"/>
            <a:r>
              <a:rPr lang="en-US" altLang="zh-TW" sz="1200" b="1" dirty="0"/>
              <a:t>Tengen Compiler output file(AI Model C code) </a:t>
            </a:r>
          </a:p>
          <a:p>
            <a:r>
              <a:rPr lang="en-US" altLang="zh-TW" sz="1200" b="1" dirty="0"/>
              <a:t>Chip Support Package</a:t>
            </a:r>
          </a:p>
          <a:p>
            <a:pPr lvl="1"/>
            <a:r>
              <a:rPr lang="en-US" altLang="zh-TW" sz="1200" dirty="0"/>
              <a:t>Ignore</a:t>
            </a:r>
          </a:p>
          <a:p>
            <a:r>
              <a:rPr lang="en-US" altLang="zh-TW" sz="1200" b="1" dirty="0"/>
              <a:t>Builder Configuration</a:t>
            </a:r>
          </a:p>
          <a:p>
            <a:pPr lvl="1"/>
            <a:r>
              <a:rPr lang="en-US" altLang="zh-TW" sz="1200" dirty="0"/>
              <a:t>Setting CPU Type, Linker Script(.</a:t>
            </a:r>
            <a:r>
              <a:rPr lang="en-US" altLang="zh-TW" sz="1200" dirty="0" err="1"/>
              <a:t>ld</a:t>
            </a:r>
            <a:r>
              <a:rPr lang="en-US" altLang="zh-TW" sz="1200" dirty="0"/>
              <a:t>), Complier/Linker configuration etc..</a:t>
            </a:r>
          </a:p>
          <a:p>
            <a:r>
              <a:rPr lang="en-US" altLang="zh-TW" sz="1200" b="1" dirty="0"/>
              <a:t>Flasher Configuration</a:t>
            </a:r>
          </a:p>
          <a:p>
            <a:pPr lvl="1"/>
            <a:r>
              <a:rPr lang="en-US" altLang="zh-TW" sz="1200" dirty="0"/>
              <a:t>Setting Debug mode configuration</a:t>
            </a:r>
          </a:p>
          <a:p>
            <a:r>
              <a:rPr lang="en-US" altLang="zh-TW" sz="1200" b="1" dirty="0"/>
              <a:t>Project Attributes</a:t>
            </a:r>
          </a:p>
          <a:p>
            <a:pPr lvl="1"/>
            <a:r>
              <a:rPr lang="en-US" altLang="zh-TW" sz="1200" dirty="0"/>
              <a:t>Setting Project Include header file paths, Preprocessor Defines, Library Search Directories etc..</a:t>
            </a:r>
          </a:p>
          <a:p>
            <a:r>
              <a:rPr lang="en-US" altLang="zh-TW" sz="1200" b="1" dirty="0"/>
              <a:t>Project Setting </a:t>
            </a:r>
          </a:p>
          <a:p>
            <a:pPr lvl="1"/>
            <a:r>
              <a:rPr lang="en-US" altLang="zh-TW" sz="1200" dirty="0"/>
              <a:t>Setting Project Name, Output Folder Name, Environment Variables</a:t>
            </a:r>
            <a:endParaRPr lang="zh-TW" altLang="en-US" sz="12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798EC8D-7600-4CE2-99DA-F297503443E0}"/>
              </a:ext>
            </a:extLst>
          </p:cNvPr>
          <p:cNvGrpSpPr/>
          <p:nvPr/>
        </p:nvGrpSpPr>
        <p:grpSpPr>
          <a:xfrm>
            <a:off x="7624429" y="1302217"/>
            <a:ext cx="1519571" cy="1728531"/>
            <a:chOff x="7643305" y="1194205"/>
            <a:chExt cx="1519571" cy="172853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E7F01B6-5DAF-4EF2-9271-6ACF5C930D79}"/>
                </a:ext>
              </a:extLst>
            </p:cNvPr>
            <p:cNvSpPr/>
            <p:nvPr/>
          </p:nvSpPr>
          <p:spPr>
            <a:xfrm>
              <a:off x="7907798" y="1563527"/>
              <a:ext cx="5549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1400" dirty="0">
                  <a:latin typeface="+mn-lt"/>
                </a:rPr>
                <a:t>Build</a:t>
              </a:r>
              <a:endParaRPr lang="zh-TW" altLang="en-US" sz="1400" dirty="0">
                <a:latin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2E2919-AAF7-4D31-A62E-A793D935A3BF}"/>
                </a:ext>
              </a:extLst>
            </p:cNvPr>
            <p:cNvSpPr/>
            <p:nvPr/>
          </p:nvSpPr>
          <p:spPr>
            <a:xfrm>
              <a:off x="7917853" y="1871304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1400" dirty="0">
                  <a:latin typeface="+mn-lt"/>
                </a:rPr>
                <a:t>Clean</a:t>
              </a:r>
              <a:endParaRPr lang="zh-TW" altLang="en-US" sz="1400" dirty="0">
                <a:latin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D697C9D-B02A-41CB-8FC8-DC91BEB90EAA}"/>
                </a:ext>
              </a:extLst>
            </p:cNvPr>
            <p:cNvSpPr/>
            <p:nvPr/>
          </p:nvSpPr>
          <p:spPr>
            <a:xfrm>
              <a:off x="7927908" y="2210299"/>
              <a:ext cx="12263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zh-TW" sz="1400" dirty="0">
                  <a:latin typeface="+mn-lt"/>
                </a:rPr>
                <a:t>Program Flash</a:t>
              </a:r>
              <a:endParaRPr lang="zh-TW" altLang="en-US" sz="1400" dirty="0">
                <a:latin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05252B5-D5FD-446E-8EF4-059338A746AF}"/>
                </a:ext>
              </a:extLst>
            </p:cNvPr>
            <p:cNvSpPr/>
            <p:nvPr/>
          </p:nvSpPr>
          <p:spPr>
            <a:xfrm>
              <a:off x="7936536" y="2614959"/>
              <a:ext cx="12263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zh-TW" sz="1400" dirty="0">
                  <a:latin typeface="+mn-lt"/>
                </a:rPr>
                <a:t>Rebuild</a:t>
              </a:r>
              <a:endParaRPr lang="zh-TW" altLang="en-US" sz="1400" dirty="0">
                <a:latin typeface="+mn-lt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DE7551E-FE7E-4C52-A8F6-BD511CBF5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969" y="1553511"/>
              <a:ext cx="298596" cy="293448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400A2F0-B22F-49C8-88D6-684AD5A7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3969" y="1881320"/>
              <a:ext cx="298596" cy="315822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ADFD1EA-B4BE-4C6A-9E19-C1A5EDAE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3957" y="2254302"/>
              <a:ext cx="298596" cy="2883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EF61A67-A3B9-424D-97A7-C188D50D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3958" y="2600678"/>
              <a:ext cx="298596" cy="298596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F8EC4AC-83EC-410A-A566-8EEDB6D0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3305" y="1194205"/>
              <a:ext cx="293232" cy="323307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9F28941-0937-47DE-B481-2C487F29E8B9}"/>
                </a:ext>
              </a:extLst>
            </p:cNvPr>
            <p:cNvSpPr/>
            <p:nvPr/>
          </p:nvSpPr>
          <p:spPr>
            <a:xfrm>
              <a:off x="7920562" y="1221070"/>
              <a:ext cx="1113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1400" dirty="0">
                  <a:latin typeface="+mn-lt"/>
                </a:rPr>
                <a:t>EIDE</a:t>
              </a:r>
              <a:r>
                <a:rPr kumimoji="0" lang="zh-TW" altLang="en-US" sz="1400" dirty="0">
                  <a:latin typeface="+mn-lt"/>
                </a:rPr>
                <a:t>  </a:t>
              </a:r>
              <a:r>
                <a:rPr kumimoji="0" lang="en-US" altLang="zh-TW" sz="1400" dirty="0">
                  <a:latin typeface="+mn-lt"/>
                </a:rPr>
                <a:t>Project</a:t>
              </a:r>
              <a:endParaRPr lang="zh-TW" altLang="en-US" sz="1400" dirty="0">
                <a:latin typeface="+mn-lt"/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D723DB9D-8B97-4747-9F74-36852C8292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66"/>
          <a:stretch/>
        </p:blipFill>
        <p:spPr>
          <a:xfrm>
            <a:off x="700119" y="1141326"/>
            <a:ext cx="2287706" cy="380782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7F141D-852F-4814-884B-9D6C6925E229}"/>
              </a:ext>
            </a:extLst>
          </p:cNvPr>
          <p:cNvSpPr/>
          <p:nvPr/>
        </p:nvSpPr>
        <p:spPr>
          <a:xfrm>
            <a:off x="700119" y="2397687"/>
            <a:ext cx="280193" cy="20892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1A81781B-C59A-4284-8066-8D8142EA25D1}"/>
              </a:ext>
            </a:extLst>
          </p:cNvPr>
          <p:cNvGrpSpPr/>
          <p:nvPr/>
        </p:nvGrpSpPr>
        <p:grpSpPr>
          <a:xfrm>
            <a:off x="988150" y="2712953"/>
            <a:ext cx="1930077" cy="737252"/>
            <a:chOff x="7159927" y="463893"/>
            <a:chExt cx="1984073" cy="762316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47621840-C5A3-4FC2-83E8-653582181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147"/>
            <a:stretch/>
          </p:blipFill>
          <p:spPr>
            <a:xfrm>
              <a:off x="7247193" y="698867"/>
              <a:ext cx="247685" cy="18153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CD52519-B0CD-44DE-87E9-D797F320B929}"/>
                </a:ext>
              </a:extLst>
            </p:cNvPr>
            <p:cNvSpPr/>
            <p:nvPr/>
          </p:nvSpPr>
          <p:spPr>
            <a:xfrm>
              <a:off x="7515500" y="634858"/>
              <a:ext cx="14307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1400" dirty="0">
                  <a:solidFill>
                    <a:schemeClr val="bg1"/>
                  </a:solidFill>
                  <a:latin typeface="+mn-lt"/>
                </a:rPr>
                <a:t>Project Activated</a:t>
              </a:r>
              <a:endParaRPr lang="zh-TW" alt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A7939BD-3390-4E78-848A-E9502B842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481" b="559"/>
            <a:stretch/>
          </p:blipFill>
          <p:spPr>
            <a:xfrm>
              <a:off x="7243932" y="992902"/>
              <a:ext cx="247686" cy="191678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B0D9D97-BCD7-426E-A114-D24504BC2F61}"/>
                </a:ext>
              </a:extLst>
            </p:cNvPr>
            <p:cNvSpPr/>
            <p:nvPr/>
          </p:nvSpPr>
          <p:spPr>
            <a:xfrm>
              <a:off x="7530545" y="918432"/>
              <a:ext cx="16134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1400" dirty="0">
                  <a:solidFill>
                    <a:schemeClr val="bg1"/>
                  </a:solidFill>
                  <a:latin typeface="+mn-lt"/>
                </a:rPr>
                <a:t>Project Deactivated</a:t>
              </a:r>
              <a:endParaRPr lang="zh-TW" alt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6" name="內容版面配置區 4">
              <a:extLst>
                <a:ext uri="{FF2B5EF4-FFF2-40B4-BE49-F238E27FC236}">
                  <a16:creationId xmlns:a16="http://schemas.microsoft.com/office/drawing/2014/main" id="{3573DB9A-65C7-4387-A9BC-41A906E9E11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59927" y="463893"/>
              <a:ext cx="1350660" cy="45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77862" tIns="38930" rIns="77862" bIns="38930" numCol="1" anchor="t" anchorCtr="0" compatLnSpc="1">
              <a:prstTxWarp prst="textNoShape">
                <a:avLst/>
              </a:prstTxWarp>
            </a:bodyPr>
            <a:lstStyle>
              <a:lvl1pPr marL="144463" indent="-144463" algn="l" defTabSz="582613" rtl="0" eaLnBrk="0" fontAlgn="base" hangingPunct="0">
                <a:lnSpc>
                  <a:spcPct val="90000"/>
                </a:lnSpc>
                <a:spcBef>
                  <a:spcPts val="638"/>
                </a:spcBef>
                <a:spcAft>
                  <a:spcPct val="0"/>
                </a:spcAft>
                <a:buFont typeface="Wingdings 2" pitchFamily="18" charset="2"/>
                <a:buChar char="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36563" indent="-144463" algn="l" defTabSz="582613" rtl="0" eaLnBrk="0" fontAlgn="base" hangingPunct="0">
                <a:lnSpc>
                  <a:spcPct val="90000"/>
                </a:lnSpc>
                <a:spcBef>
                  <a:spcPts val="325"/>
                </a:spcBef>
                <a:spcAft>
                  <a:spcPct val="0"/>
                </a:spcAft>
                <a:buFont typeface="Wingdings 2" pitchFamily="18" charset="2"/>
                <a:buChar char="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28663" indent="-144463" algn="l" defTabSz="582613" rtl="0" eaLnBrk="0" fontAlgn="base" hangingPunct="0">
                <a:lnSpc>
                  <a:spcPct val="90000"/>
                </a:lnSpc>
                <a:spcBef>
                  <a:spcPts val="325"/>
                </a:spcBef>
                <a:spcAft>
                  <a:spcPct val="0"/>
                </a:spcAft>
                <a:buFont typeface="Wingdings 2" pitchFamily="18" charset="2"/>
                <a:buChar char="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0763" indent="-144463" algn="l" defTabSz="582613" rtl="0" eaLnBrk="0" fontAlgn="base" hangingPunct="0">
                <a:lnSpc>
                  <a:spcPct val="90000"/>
                </a:lnSpc>
                <a:spcBef>
                  <a:spcPts val="325"/>
                </a:spcBef>
                <a:spcAft>
                  <a:spcPct val="0"/>
                </a:spcAft>
                <a:buFont typeface="Wingdings 2" pitchFamily="18" charset="2"/>
                <a:buChar char="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12863" indent="-144463" algn="l" defTabSz="582613" rtl="0" eaLnBrk="0" fontAlgn="base" hangingPunct="0">
                <a:lnSpc>
                  <a:spcPct val="90000"/>
                </a:lnSpc>
                <a:spcBef>
                  <a:spcPts val="325"/>
                </a:spcBef>
                <a:spcAft>
                  <a:spcPct val="0"/>
                </a:spcAft>
                <a:buFont typeface="Wingdings 2" pitchFamily="18" charset="2"/>
                <a:buChar char="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5928" indent="-145991" algn="l" defTabSz="583973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97914" indent="-145991" algn="l" defTabSz="583973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89901" indent="-145991" algn="l" defTabSz="583973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81888" indent="-145991" algn="l" defTabSz="583973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altLang="zh-TW" sz="1200" b="1" dirty="0">
                  <a:solidFill>
                    <a:schemeClr val="bg1"/>
                  </a:solidFill>
                </a:rPr>
                <a:t>Project Status</a:t>
              </a:r>
              <a:endParaRPr kumimoji="0" lang="zh-TW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3C6A61-F306-4108-B7EF-34C503403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4C47F2-7CFA-4F0D-9DA6-37FB0982F9C7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509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C8D7F-7522-45A7-92D6-E2497121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Using Tengen Compiler – 1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1AE6C8-9343-4B47-A858-A1C10381E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3" y="1036042"/>
            <a:ext cx="7886700" cy="3263900"/>
          </a:xfrm>
        </p:spPr>
        <p:txBody>
          <a:bodyPr/>
          <a:lstStyle/>
          <a:p>
            <a:r>
              <a:rPr lang="en-US" altLang="zh-TW" sz="1300" dirty="0"/>
              <a:t>Prerequisites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300" dirty="0"/>
              <a:t>Window OS and install Docker Desktop and WSL2 on Windows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300" dirty="0"/>
              <a:t>At least free memory space 3.5GB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300" dirty="0" err="1"/>
              <a:t>Tengen</a:t>
            </a:r>
            <a:r>
              <a:rPr lang="zh-TW" altLang="en-US" sz="1300" dirty="0"/>
              <a:t> </a:t>
            </a:r>
            <a:r>
              <a:rPr lang="en-US" altLang="zh-TW" sz="1300" dirty="0"/>
              <a:t>Compiler image: tengen_v1.1.2.tar</a:t>
            </a:r>
          </a:p>
          <a:p>
            <a:r>
              <a:rPr lang="en-US" altLang="zh-TW" sz="1300" dirty="0"/>
              <a:t>Purpose</a:t>
            </a:r>
          </a:p>
          <a:p>
            <a:pPr marL="292100" lvl="1" indent="0">
              <a:buNone/>
            </a:pPr>
            <a:r>
              <a:rPr lang="en-US" altLang="zh-TW" sz="1300" dirty="0"/>
              <a:t>Compile the AI model into C code, then use the VA8801 SDK NPU project to compile the AI model C code into binary files, and deploy them to the VA8801 chip</a:t>
            </a:r>
          </a:p>
          <a:p>
            <a:r>
              <a:rPr lang="en-US" altLang="zh-TW" sz="1300" dirty="0"/>
              <a:t>Current version Limitations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300" dirty="0"/>
              <a:t>Support TensorFlow Lite and quantized to int8 model only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300" dirty="0"/>
              <a:t>Support OPs, please refer to DLA Docs SDK root path\ VA8801_BSPSDK_v3.000.001\Doc\DLA\VA8801_DLA_Guide_V0.3_20240521.pdf)</a:t>
            </a:r>
          </a:p>
          <a:p>
            <a:r>
              <a:rPr lang="en-US" altLang="zh-TW" sz="1300" dirty="0"/>
              <a:t>AI Model Size Limitations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300" dirty="0"/>
              <a:t>The AI model shares DDR memory with image data, and the DDR memory size is 16MB. 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300" dirty="0"/>
              <a:t>For example, if the resolution of the image data for the model is 320x320x3(about 0.3MB), the size of the AI model should be approximately less than 15.7MB</a:t>
            </a:r>
          </a:p>
          <a:p>
            <a:r>
              <a:rPr lang="en-US" altLang="zh-TW" sz="1300" dirty="0"/>
              <a:t>Detail reference SDK root path\</a:t>
            </a:r>
            <a:r>
              <a:rPr lang="es-ES" altLang="zh-TW" sz="1300" dirty="0"/>
              <a:t>VA8801_BSPSDK_V3.000.001_release\</a:t>
            </a:r>
            <a:r>
              <a:rPr lang="en-US" altLang="zh-TW" sz="1300" dirty="0"/>
              <a:t>Tengen</a:t>
            </a:r>
            <a:r>
              <a:rPr lang="zh-TW" altLang="en-US" sz="1300" dirty="0"/>
              <a:t> </a:t>
            </a:r>
            <a:r>
              <a:rPr lang="es-ES" altLang="zh-TW" sz="1300" dirty="0"/>
              <a:t>Compiler\</a:t>
            </a:r>
            <a:r>
              <a:rPr lang="nb-NO" altLang="zh-TW" sz="1300" dirty="0"/>
              <a:t>Tengen Compiler User Guide v1.0.3</a:t>
            </a:r>
            <a:r>
              <a:rPr lang="es-ES" altLang="zh-TW" sz="1300" dirty="0"/>
              <a:t>.pdf</a:t>
            </a:r>
            <a:endParaRPr lang="en-US" altLang="zh-TW" sz="1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A0D140-485D-4E22-915C-CF1C57F5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290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E7C00-09DC-495A-A89F-94EA7970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Using Tengen Compiler –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9A6EF5-3277-49F6-A8CF-91C36B540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400" dirty="0"/>
              <a:t>Open docker desktop ap after docker install 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/>
              <a:t>Open terminal(ex. PowerShell) then Point the path to the directory location of Tengen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/>
              <a:t>Docker command to load image from tar file(file name reference SDK root path\ VA8801_BSPSDK_v3.000.000\ Tengen Compiler\tengen_vx.x.x.tar )</a:t>
            </a:r>
          </a:p>
          <a:p>
            <a:pPr lvl="1"/>
            <a:r>
              <a:rPr lang="en-US" altLang="zh-TW" sz="1400" b="1" dirty="0"/>
              <a:t>EX: </a:t>
            </a:r>
            <a:r>
              <a:rPr lang="en-US" altLang="zh-TW" sz="1400" dirty="0">
                <a:solidFill>
                  <a:schemeClr val="accent5"/>
                </a:solidFill>
              </a:rPr>
              <a:t>docker load --input </a:t>
            </a:r>
            <a:r>
              <a:rPr lang="en-US" altLang="zh-TW" sz="1400" b="1" dirty="0">
                <a:solidFill>
                  <a:schemeClr val="accent5"/>
                </a:solidFill>
              </a:rPr>
              <a:t>tengen_v1.1.0.tar</a:t>
            </a:r>
          </a:p>
          <a:p>
            <a:pPr lvl="1"/>
            <a:endParaRPr lang="en-US" altLang="zh-TW" sz="1400" b="1" dirty="0"/>
          </a:p>
          <a:p>
            <a:pPr marL="292100" lvl="1" indent="0">
              <a:buNone/>
            </a:pPr>
            <a:endParaRPr lang="en-US" altLang="zh-TW" sz="1400" b="1" dirty="0"/>
          </a:p>
          <a:p>
            <a:pPr marL="292100" lvl="1" indent="0">
              <a:buNone/>
            </a:pPr>
            <a:endParaRPr lang="en-US" altLang="zh-TW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/>
              <a:t>Docker command to check images</a:t>
            </a:r>
          </a:p>
          <a:p>
            <a:pPr lvl="1"/>
            <a:r>
              <a:rPr lang="en-US" altLang="zh-TW" sz="1400" dirty="0"/>
              <a:t>EX: </a:t>
            </a:r>
            <a:r>
              <a:rPr lang="en-US" altLang="zh-TW" sz="1400" dirty="0">
                <a:solidFill>
                  <a:schemeClr val="accent5"/>
                </a:solidFill>
              </a:rPr>
              <a:t>docker image ls</a:t>
            </a:r>
          </a:p>
          <a:p>
            <a:pPr lvl="1"/>
            <a:endParaRPr lang="en-US" altLang="zh-TW" sz="1400" dirty="0"/>
          </a:p>
          <a:p>
            <a:pPr lvl="1"/>
            <a:endParaRPr lang="zh-TW" altLang="en-US" sz="14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F24EB9-D1A3-483B-BAEE-6F6688DE7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C11A23-DC37-46A3-AE09-6729915F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84698"/>
            <a:ext cx="7827695" cy="5040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A8C2A2-4A0F-4E17-A3C1-B1F42315C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5" y="3891604"/>
            <a:ext cx="7827695" cy="8795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1DED683-47E2-423E-B1C1-A1AEF0EE2394}"/>
              </a:ext>
            </a:extLst>
          </p:cNvPr>
          <p:cNvSpPr/>
          <p:nvPr/>
        </p:nvSpPr>
        <p:spPr>
          <a:xfrm>
            <a:off x="6300192" y="2782025"/>
            <a:ext cx="2592288" cy="1497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4285B6-016F-45AF-9A2E-BC3F52C9A543}"/>
              </a:ext>
            </a:extLst>
          </p:cNvPr>
          <p:cNvSpPr/>
          <p:nvPr/>
        </p:nvSpPr>
        <p:spPr>
          <a:xfrm>
            <a:off x="6300192" y="4354232"/>
            <a:ext cx="1043719" cy="1497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23588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58E919-ED8C-4992-9766-6AA7861A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274638"/>
            <a:ext cx="7886700" cy="993775"/>
          </a:xfrm>
        </p:spPr>
        <p:txBody>
          <a:bodyPr/>
          <a:lstStyle/>
          <a:p>
            <a:r>
              <a:rPr lang="en-US" altLang="zh-TW" dirty="0"/>
              <a:t>Outline – VA8801 AI Chip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8574C1-4BA4-4B72-87C0-0B9D29D1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3" y="1371600"/>
            <a:ext cx="7886700" cy="3263900"/>
          </a:xfrm>
        </p:spPr>
        <p:txBody>
          <a:bodyPr/>
          <a:lstStyle/>
          <a:p>
            <a:r>
              <a:rPr lang="en-US" altLang="zh-TW" dirty="0"/>
              <a:t>Architecture Introduction</a:t>
            </a:r>
          </a:p>
          <a:p>
            <a:r>
              <a:rPr lang="en-US" altLang="zh-TW" dirty="0"/>
              <a:t>SDK Directory Introduction</a:t>
            </a:r>
          </a:p>
          <a:p>
            <a:r>
              <a:rPr lang="en-US" altLang="zh-TW" dirty="0"/>
              <a:t>AI Model Zoo Introduction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B4A2F6-8638-45BB-8FF5-AC71B848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107CC74-3D2E-4333-8741-618E09330CA4}"/>
              </a:ext>
            </a:extLst>
          </p:cNvPr>
          <p:cNvGrpSpPr/>
          <p:nvPr/>
        </p:nvGrpSpPr>
        <p:grpSpPr>
          <a:xfrm>
            <a:off x="633413" y="2643758"/>
            <a:ext cx="5544615" cy="1162325"/>
            <a:chOff x="755576" y="2472362"/>
            <a:chExt cx="5544615" cy="116232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F9D76EA-E9C3-4DEC-B9FC-BB9EF8D20877}"/>
                </a:ext>
              </a:extLst>
            </p:cNvPr>
            <p:cNvSpPr/>
            <p:nvPr/>
          </p:nvSpPr>
          <p:spPr>
            <a:xfrm>
              <a:off x="904111" y="2986615"/>
              <a:ext cx="1368152" cy="6480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Architecture Introduction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8F16217-7BB1-4011-8E98-F8E8F77C00EF}"/>
                </a:ext>
              </a:extLst>
            </p:cNvPr>
            <p:cNvSpPr/>
            <p:nvPr/>
          </p:nvSpPr>
          <p:spPr>
            <a:xfrm>
              <a:off x="2918075" y="2983873"/>
              <a:ext cx="1368152" cy="6480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SDK Directory Introduction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7A7CBD4-8928-4FE6-BB39-96FE5092FE59}"/>
                </a:ext>
              </a:extLst>
            </p:cNvPr>
            <p:cNvSpPr/>
            <p:nvPr/>
          </p:nvSpPr>
          <p:spPr>
            <a:xfrm>
              <a:off x="4932039" y="2986615"/>
              <a:ext cx="1368152" cy="6480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AI Model Zoo Introduction</a:t>
              </a:r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21DEF8C3-A22C-4183-9E6A-29BE8CAC48F5}"/>
                </a:ext>
              </a:extLst>
            </p:cNvPr>
            <p:cNvSpPr/>
            <p:nvPr/>
          </p:nvSpPr>
          <p:spPr>
            <a:xfrm>
              <a:off x="2383375" y="3097429"/>
              <a:ext cx="441348" cy="431260"/>
            </a:xfrm>
            <a:prstGeom prst="right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新細明體"/>
              </a:endParaRPr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B023A4CB-AD9B-4F27-83DB-3C68264354A5}"/>
                </a:ext>
              </a:extLst>
            </p:cNvPr>
            <p:cNvSpPr/>
            <p:nvPr/>
          </p:nvSpPr>
          <p:spPr>
            <a:xfrm>
              <a:off x="4388459" y="3086055"/>
              <a:ext cx="441348" cy="431260"/>
            </a:xfrm>
            <a:prstGeom prst="right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新細明體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7633F5-243E-4228-AA90-75A0F52AF544}"/>
                </a:ext>
              </a:extLst>
            </p:cNvPr>
            <p:cNvSpPr/>
            <p:nvPr/>
          </p:nvSpPr>
          <p:spPr>
            <a:xfrm>
              <a:off x="755576" y="2472362"/>
              <a:ext cx="1200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Starting</a:t>
              </a:r>
              <a:endParaRPr lang="zh-TW" altLang="en-US" sz="2000" dirty="0">
                <a:solidFill>
                  <a:srgbClr val="0070C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056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C7C56-280D-4F8B-ABD3-D2503FD6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Using Tengen Compiler – 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A0CEF6-B039-42C6-91D3-C7AFAB3AF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also see the image at docker desktop </a:t>
            </a:r>
            <a:endParaRPr lang="en-US" altLang="zh-TW" sz="1400" dirty="0"/>
          </a:p>
          <a:p>
            <a:endParaRPr lang="zh-TW" altLang="en-US" sz="14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1BBC36-9D9C-4ED1-954B-C42E7B00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3920A4-5268-46DF-8C24-E717D9A7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1707654"/>
            <a:ext cx="8152331" cy="21602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82D2D0-B429-42A0-8FAD-6D553473C5E4}"/>
              </a:ext>
            </a:extLst>
          </p:cNvPr>
          <p:cNvSpPr/>
          <p:nvPr/>
        </p:nvSpPr>
        <p:spPr>
          <a:xfrm>
            <a:off x="2239452" y="3507854"/>
            <a:ext cx="6581020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976423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D4E29-2BE5-4CDF-A2F5-58DC8656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Using Tengen Compiler – 4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B2B9BD1-A192-4CB3-B87B-D96034258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71602"/>
            <a:ext cx="4335338" cy="3263503"/>
          </a:xfrm>
        </p:spPr>
        <p:txBody>
          <a:bodyPr/>
          <a:lstStyle/>
          <a:p>
            <a:r>
              <a:rPr lang="en-US" altLang="zh-TW" sz="1100" dirty="0"/>
              <a:t>Example Docker command :</a:t>
            </a:r>
          </a:p>
          <a:p>
            <a:pPr lvl="1"/>
            <a:r>
              <a:rPr lang="en-US" altLang="zh-TW" sz="1100" dirty="0"/>
              <a:t>docker run -v </a:t>
            </a:r>
            <a:r>
              <a:rPr lang="en-US" altLang="zh-TW" sz="1100" dirty="0">
                <a:highlight>
                  <a:srgbClr val="00FF00"/>
                </a:highlight>
              </a:rPr>
              <a:t>D:\VA8801_Documnet_SDK\tmp_sdk3.0\VA8801_BSPSDK_v3.000.000\Model_zoo\VA8801_Model_Zoo\ObjectDetection\Hand_Gestures</a:t>
            </a:r>
            <a:r>
              <a:rPr lang="en-US" altLang="zh-TW" sz="1100" dirty="0"/>
              <a:t>:/volume tengen:</a:t>
            </a:r>
            <a:r>
              <a:rPr lang="en-US" altLang="zh-TW" sz="1100" b="1" dirty="0">
                <a:highlight>
                  <a:srgbClr val="FFFF00"/>
                </a:highlight>
              </a:rPr>
              <a:t>1.1.0</a:t>
            </a:r>
            <a:r>
              <a:rPr lang="en-US" altLang="zh-TW" sz="1100" dirty="0"/>
              <a:t> ./</a:t>
            </a:r>
            <a:r>
              <a:rPr lang="en-US" altLang="zh-TW" sz="1100" dirty="0" err="1"/>
              <a:t>tengen</a:t>
            </a:r>
            <a:r>
              <a:rPr lang="en-US" altLang="zh-TW" sz="1100" dirty="0"/>
              <a:t> --</a:t>
            </a:r>
            <a:r>
              <a:rPr lang="en-US" altLang="zh-TW" sz="1100" dirty="0" err="1"/>
              <a:t>dla_version</a:t>
            </a:r>
            <a:r>
              <a:rPr lang="en-US" altLang="zh-TW" sz="1100" dirty="0"/>
              <a:t> 3.7.4 --</a:t>
            </a:r>
            <a:r>
              <a:rPr lang="en-US" altLang="zh-TW" sz="1100" dirty="0" err="1"/>
              <a:t>compile_mode</a:t>
            </a:r>
            <a:r>
              <a:rPr lang="en-US" altLang="zh-TW" sz="1100" dirty="0"/>
              <a:t> 1 --</a:t>
            </a:r>
            <a:r>
              <a:rPr lang="en-US" altLang="zh-TW" sz="1100" dirty="0" err="1"/>
              <a:t>model_path</a:t>
            </a:r>
            <a:r>
              <a:rPr lang="en-US" altLang="zh-TW" sz="1100" dirty="0"/>
              <a:t> volume/</a:t>
            </a:r>
            <a:r>
              <a:rPr lang="en-US" altLang="zh-TW" sz="1100" b="1" dirty="0">
                <a:highlight>
                  <a:srgbClr val="FF00FF"/>
                </a:highlight>
              </a:rPr>
              <a:t>Hand_Gestures_3_001_001.tflite </a:t>
            </a:r>
            <a:r>
              <a:rPr lang="en-US" altLang="zh-TW" sz="1100" dirty="0"/>
              <a:t>--</a:t>
            </a:r>
            <a:r>
              <a:rPr lang="en-US" altLang="zh-TW" sz="1100" dirty="0" err="1"/>
              <a:t>output_folder</a:t>
            </a:r>
            <a:r>
              <a:rPr lang="en-US" altLang="zh-TW" sz="1100" dirty="0"/>
              <a:t> /volume</a:t>
            </a:r>
          </a:p>
          <a:p>
            <a:r>
              <a:rPr lang="en-US" altLang="zh-TW" sz="1100" b="1" dirty="0"/>
              <a:t>Green : </a:t>
            </a:r>
            <a:r>
              <a:rPr lang="en-US" altLang="zh-TW" sz="1100" dirty="0"/>
              <a:t>Enter your ai model local path</a:t>
            </a:r>
          </a:p>
          <a:p>
            <a:r>
              <a:rPr lang="en-US" altLang="zh-TW" sz="1100" b="1" dirty="0"/>
              <a:t>Yellow : </a:t>
            </a:r>
            <a:r>
              <a:rPr lang="en-US" altLang="zh-TW" sz="1100" dirty="0"/>
              <a:t>Enter Tengen version. The Tengen version, you can navigate to the SDK root path: \VA8801_BSPSDK_V3.000.001_release\Tengen Compiler\</a:t>
            </a:r>
            <a:r>
              <a:rPr lang="en-US" altLang="zh-TW" sz="1100" dirty="0" err="1"/>
              <a:t>tanger_v</a:t>
            </a:r>
            <a:r>
              <a:rPr lang="en-US" altLang="zh-TW" sz="1100" b="1" dirty="0" err="1">
                <a:highlight>
                  <a:srgbClr val="FFFF00"/>
                </a:highlight>
              </a:rPr>
              <a:t>x.x.x</a:t>
            </a:r>
            <a:endParaRPr lang="en-US" altLang="zh-TW" sz="1100" b="1" dirty="0">
              <a:highlight>
                <a:srgbClr val="FFFF00"/>
              </a:highlight>
            </a:endParaRPr>
          </a:p>
          <a:p>
            <a:r>
              <a:rPr lang="en-US" altLang="zh-TW" sz="1100" b="1" dirty="0"/>
              <a:t>Purple : </a:t>
            </a:r>
            <a:r>
              <a:rPr lang="en-US" altLang="zh-TW" sz="1100" dirty="0"/>
              <a:t>Enter your Model name</a:t>
            </a:r>
            <a:endParaRPr lang="en-US" altLang="zh-TW" sz="1100" b="1" dirty="0"/>
          </a:p>
          <a:p>
            <a:endParaRPr lang="zh-TW" altLang="en-US" sz="1100" b="1" dirty="0">
              <a:highlight>
                <a:srgbClr val="FFFF00"/>
              </a:highlight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1F80F0-01BD-452D-9028-1829F63B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1FCD7F-0229-4B6F-8F06-16F94CE6CC0A}"/>
              </a:ext>
            </a:extLst>
          </p:cNvPr>
          <p:cNvSpPr/>
          <p:nvPr/>
        </p:nvSpPr>
        <p:spPr>
          <a:xfrm>
            <a:off x="613271" y="1181508"/>
            <a:ext cx="357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200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4B4583C5-0DC9-422B-AB54-F81B50015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845" y="1371602"/>
            <a:ext cx="3886200" cy="3263503"/>
          </a:xfrm>
        </p:spPr>
        <p:txBody>
          <a:bodyPr/>
          <a:lstStyle/>
          <a:p>
            <a:r>
              <a:rPr lang="en-US" altLang="zh-TW" sz="1200" dirty="0"/>
              <a:t>Docker command to run Tengen service:</a:t>
            </a:r>
          </a:p>
          <a:p>
            <a:pPr marL="0" indent="0">
              <a:buNone/>
            </a:pPr>
            <a:r>
              <a:rPr lang="en-US" altLang="zh-TW" sz="1100" dirty="0"/>
              <a:t>docker run -v $Folder:/volume tengen:1.1.2 ./</a:t>
            </a:r>
            <a:r>
              <a:rPr lang="en-US" altLang="zh-TW" sz="1100" dirty="0" err="1"/>
              <a:t>tengen</a:t>
            </a:r>
            <a:r>
              <a:rPr lang="en-US" altLang="zh-TW" sz="1100" dirty="0"/>
              <a:t> --</a:t>
            </a:r>
            <a:r>
              <a:rPr lang="en-US" altLang="zh-TW" sz="1100" dirty="0" err="1"/>
              <a:t>dla_version</a:t>
            </a:r>
            <a:r>
              <a:rPr lang="en-US" altLang="zh-TW" sz="1100" dirty="0"/>
              <a:t> $DLA_VERSION --</a:t>
            </a:r>
            <a:r>
              <a:rPr lang="en-US" altLang="zh-TW" sz="1100" dirty="0" err="1"/>
              <a:t>compile_mode</a:t>
            </a:r>
            <a:r>
              <a:rPr lang="en-US" altLang="zh-TW" sz="1100" dirty="0"/>
              <a:t> $MODE --</a:t>
            </a:r>
            <a:r>
              <a:rPr lang="en-US" altLang="zh-TW" sz="1100" dirty="0" err="1"/>
              <a:t>model_path</a:t>
            </a:r>
            <a:r>
              <a:rPr lang="en-US" altLang="zh-TW" sz="1100" dirty="0"/>
              <a:t> volume/$FILE –name default1 --</a:t>
            </a:r>
            <a:r>
              <a:rPr lang="en-US" altLang="zh-TW" sz="1100" dirty="0" err="1"/>
              <a:t>output_folder</a:t>
            </a:r>
            <a:r>
              <a:rPr lang="en-US" altLang="zh-TW" sz="1100" dirty="0"/>
              <a:t> /volume </a:t>
            </a:r>
          </a:p>
          <a:p>
            <a:pPr marL="0" indent="0">
              <a:buNone/>
            </a:pPr>
            <a:r>
              <a:rPr lang="en-US" altLang="zh-TW" sz="1100" dirty="0"/>
              <a:t>Parameters: </a:t>
            </a:r>
          </a:p>
          <a:p>
            <a:pPr marL="0" indent="0">
              <a:buNone/>
            </a:pPr>
            <a:r>
              <a:rPr lang="en-US" altLang="zh-TW" sz="1100" dirty="0"/>
              <a:t>-</a:t>
            </a:r>
            <a:r>
              <a:rPr lang="en-US" altLang="zh-TW" sz="1100" dirty="0">
                <a:solidFill>
                  <a:srgbClr val="0070C0"/>
                </a:solidFill>
              </a:rPr>
              <a:t>$FOLDER: </a:t>
            </a:r>
            <a:r>
              <a:rPr lang="en-US" altLang="zh-TW" sz="1100" dirty="0"/>
              <a:t>The folder model located:</a:t>
            </a:r>
          </a:p>
          <a:p>
            <a:pPr marL="0" indent="0">
              <a:buNone/>
            </a:pPr>
            <a:r>
              <a:rPr lang="en-US" altLang="zh-TW" sz="1100" dirty="0"/>
              <a:t>-</a:t>
            </a:r>
            <a:r>
              <a:rPr lang="en-US" altLang="zh-TW" sz="1100" dirty="0">
                <a:solidFill>
                  <a:srgbClr val="0070C0"/>
                </a:solidFill>
              </a:rPr>
              <a:t>$FILE</a:t>
            </a:r>
            <a:r>
              <a:rPr lang="en-US" altLang="zh-TW" sz="1100" dirty="0"/>
              <a:t>: The model file name</a:t>
            </a:r>
          </a:p>
          <a:p>
            <a:pPr marL="0" indent="0">
              <a:buNone/>
            </a:pPr>
            <a:r>
              <a:rPr lang="en-US" altLang="zh-TW" sz="1100" dirty="0">
                <a:solidFill>
                  <a:srgbClr val="0070C0"/>
                </a:solidFill>
              </a:rPr>
              <a:t>-$DLA_VERSION: </a:t>
            </a:r>
            <a:r>
              <a:rPr lang="en-US" altLang="zh-TW" sz="1100" dirty="0"/>
              <a:t>Support: 3.7.4, 3.9.2, latest</a:t>
            </a:r>
          </a:p>
          <a:p>
            <a:pPr marL="0" indent="0">
              <a:buNone/>
            </a:pPr>
            <a:r>
              <a:rPr lang="en-US" altLang="zh-TW" sz="1100" dirty="0"/>
              <a:t>-</a:t>
            </a:r>
            <a:r>
              <a:rPr lang="en-US" altLang="zh-TW" sz="1100" dirty="0">
                <a:solidFill>
                  <a:srgbClr val="0070C0"/>
                </a:solidFill>
              </a:rPr>
              <a:t>$MODE: </a:t>
            </a:r>
            <a:r>
              <a:rPr lang="en-US" altLang="zh-TW" sz="1100" dirty="0"/>
              <a:t>0: Pure C </a:t>
            </a:r>
            <a:r>
              <a:rPr lang="en-US" altLang="zh-TW" sz="1100" dirty="0" err="1"/>
              <a:t>Codegen</a:t>
            </a:r>
            <a:r>
              <a:rPr lang="en-US" altLang="zh-TW" sz="1100" dirty="0"/>
              <a:t>, 1: Dual DLA (Suggested options), 2: Single DLA</a:t>
            </a:r>
          </a:p>
          <a:p>
            <a:pPr marL="0" indent="0">
              <a:buNone/>
            </a:pPr>
            <a:r>
              <a:rPr lang="en-US" altLang="zh-TW" sz="1100" dirty="0"/>
              <a:t>Then, you can find output folder at your $FOLDER, the name will be </a:t>
            </a:r>
            <a:r>
              <a:rPr lang="en-US" altLang="zh-TW" sz="1100" dirty="0" err="1"/>
              <a:t>model_$FILE</a:t>
            </a:r>
            <a:endParaRPr lang="en-US" altLang="zh-TW" sz="1100" dirty="0"/>
          </a:p>
          <a:p>
            <a:pPr marL="0" indent="0">
              <a:buNone/>
            </a:pP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9510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09C9D-3222-4C3E-BA0E-0A1B1B69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Using Tengen Compiler – 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0AC290-F609-4922-929F-8C95BCC1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34882AF-E2C3-43E3-BC3E-05D2F47E03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167594"/>
            <a:ext cx="8856984" cy="280831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40039B2-2AEA-4564-A856-0F69839AC23C}"/>
              </a:ext>
            </a:extLst>
          </p:cNvPr>
          <p:cNvSpPr/>
          <p:nvPr/>
        </p:nvSpPr>
        <p:spPr>
          <a:xfrm>
            <a:off x="192212" y="1774392"/>
            <a:ext cx="8772276" cy="22129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241696-BFD8-48EB-BFE5-88B4A97EABDF}"/>
              </a:ext>
            </a:extLst>
          </p:cNvPr>
          <p:cNvSpPr/>
          <p:nvPr/>
        </p:nvSpPr>
        <p:spPr>
          <a:xfrm>
            <a:off x="179512" y="2715766"/>
            <a:ext cx="4176464" cy="115212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151297-A472-4403-B9BF-C043E93137EB}"/>
              </a:ext>
            </a:extLst>
          </p:cNvPr>
          <p:cNvSpPr/>
          <p:nvPr/>
        </p:nvSpPr>
        <p:spPr>
          <a:xfrm>
            <a:off x="2843808" y="3614414"/>
            <a:ext cx="1614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highlight>
                  <a:srgbClr val="FFFF00"/>
                </a:highlight>
              </a:rPr>
              <a:t>Model </a:t>
            </a:r>
            <a:r>
              <a:rPr lang="en-US" altLang="zh-TW" sz="1200" dirty="0" err="1">
                <a:solidFill>
                  <a:srgbClr val="FF0000"/>
                </a:solidFill>
                <a:highlight>
                  <a:srgbClr val="FFFF00"/>
                </a:highlight>
              </a:rPr>
              <a:t>codegen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00"/>
                </a:highlight>
              </a:rPr>
              <a:t> done</a:t>
            </a:r>
            <a:endParaRPr lang="zh-TW" altLang="en-US" sz="1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32847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88FB708-1EA2-4F8D-8593-7D4BC07D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VA8801 Firmware Update and AI Model Validation Introduction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8B712B2-E7D2-4CF0-9D15-5A8C8C085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B7391B-CDAF-41A9-9AE2-C603FFA0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26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055AF-4275-418F-BB73-65267C25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Update VA8801 Firmware via DFU(Device Firmware Update) Tool – 1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12F87-CB51-4A26-8795-A020B91F4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22" y="1131590"/>
            <a:ext cx="8397973" cy="3263900"/>
          </a:xfrm>
        </p:spPr>
        <p:txBody>
          <a:bodyPr/>
          <a:lstStyle/>
          <a:p>
            <a:r>
              <a:rPr lang="en-US" altLang="zh-TW" sz="1400" b="1" dirty="0"/>
              <a:t>For the first use, you need to update the VA8801 Second Bootloader firmware</a:t>
            </a:r>
          </a:p>
          <a:p>
            <a:pPr lvl="1"/>
            <a:r>
              <a:rPr lang="en-US" altLang="zh-TW" sz="1400" dirty="0"/>
              <a:t>Prepare a UART to USB adapter (e.g., FT232) for the hardware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400" dirty="0"/>
              <a:t>VA8801 DVK HW UART3 Setup and FT232 connect to PC/NB </a:t>
            </a:r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32F578-7DE8-49E7-AAB0-2D093960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F9C90D3-024C-48B1-8F38-3ACE6080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7694"/>
            <a:ext cx="7697975" cy="246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66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055AF-4275-418F-BB73-65267C25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Update VA8801 Firmware via DFU(Device Firmware Update) Tool – 2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12F87-CB51-4A26-8795-A020B91F4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22" y="1131590"/>
            <a:ext cx="8397973" cy="3263900"/>
          </a:xfrm>
        </p:spPr>
        <p:txBody>
          <a:bodyPr/>
          <a:lstStyle/>
          <a:p>
            <a:r>
              <a:rPr lang="en-US" altLang="zh-TW" sz="1400" b="1" dirty="0"/>
              <a:t>For the first use, you need to update the VA8801 Second Bootloader firmware</a:t>
            </a:r>
          </a:p>
          <a:p>
            <a:pPr lvl="1"/>
            <a:r>
              <a:rPr lang="en-US" altLang="zh-TW" sz="1400" dirty="0"/>
              <a:t>Prepare a UART to USB adapter (e.g., FT232) for the hardware</a:t>
            </a:r>
          </a:p>
          <a:p>
            <a:pPr marL="635000" lvl="1" indent="-342900">
              <a:buFont typeface="+mj-lt"/>
              <a:buAutoNum type="arabicPeriod" startAt="2"/>
            </a:pPr>
            <a:r>
              <a:rPr lang="en-US" altLang="zh-TW" sz="1400" dirty="0"/>
              <a:t>Connect the DuPont line from VA8801 DVK HW JPIO_7_Pin1 (near the arrow) to JVH_VDD33 to pull it high</a:t>
            </a:r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32F578-7DE8-49E7-AAB0-2D093960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F94D67-A993-4E5C-8F50-F6F8A356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851670"/>
            <a:ext cx="2291645" cy="305380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EB2B45E-3433-4BD5-AFC8-0B88A87E2E80}"/>
              </a:ext>
            </a:extLst>
          </p:cNvPr>
          <p:cNvSpPr/>
          <p:nvPr/>
        </p:nvSpPr>
        <p:spPr>
          <a:xfrm>
            <a:off x="4355976" y="3435846"/>
            <a:ext cx="216024" cy="14401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671801-68D7-4EBC-A056-986CEBFA35A0}"/>
              </a:ext>
            </a:extLst>
          </p:cNvPr>
          <p:cNvSpPr/>
          <p:nvPr/>
        </p:nvSpPr>
        <p:spPr>
          <a:xfrm>
            <a:off x="4139952" y="3219242"/>
            <a:ext cx="144016" cy="2886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B7CA5E-0AB1-46C4-86D2-4BB5D777B265}"/>
              </a:ext>
            </a:extLst>
          </p:cNvPr>
          <p:cNvSpPr txBox="1"/>
          <p:nvPr/>
        </p:nvSpPr>
        <p:spPr>
          <a:xfrm>
            <a:off x="4355976" y="3635638"/>
            <a:ext cx="1944216" cy="338554"/>
          </a:xfrm>
          <a:prstGeom prst="rect">
            <a:avLst/>
          </a:prstGeom>
          <a:solidFill>
            <a:srgbClr val="F0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solidFill>
                  <a:srgbClr val="FF0000"/>
                </a:solidFill>
              </a:rPr>
              <a:t>JPIO_7_Pin1</a:t>
            </a:r>
          </a:p>
          <a:p>
            <a:r>
              <a:rPr lang="en-US" altLang="zh-TW" sz="800" dirty="0">
                <a:solidFill>
                  <a:srgbClr val="FF0000"/>
                </a:solidFill>
              </a:rPr>
              <a:t>*If there is a jumper, please remove it.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8A709A-935A-4D71-B923-60C2A44B6ABC}"/>
              </a:ext>
            </a:extLst>
          </p:cNvPr>
          <p:cNvSpPr txBox="1"/>
          <p:nvPr/>
        </p:nvSpPr>
        <p:spPr>
          <a:xfrm>
            <a:off x="3040804" y="3111520"/>
            <a:ext cx="1046168" cy="215444"/>
          </a:xfrm>
          <a:prstGeom prst="rect">
            <a:avLst/>
          </a:prstGeom>
          <a:solidFill>
            <a:srgbClr val="F0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solidFill>
                  <a:srgbClr val="FF0000"/>
                </a:solidFill>
              </a:rPr>
              <a:t>JVH_VDD33 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06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055AF-4275-418F-BB73-65267C25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Update VA8801 Firmware via DFU(Device Firmware Update) Tool – 3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12F87-CB51-4A26-8795-A020B91F4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22" y="1131590"/>
            <a:ext cx="8397973" cy="3263900"/>
          </a:xfrm>
        </p:spPr>
        <p:txBody>
          <a:bodyPr/>
          <a:lstStyle/>
          <a:p>
            <a:r>
              <a:rPr lang="en-US" altLang="zh-TW" sz="1400" b="1" dirty="0"/>
              <a:t>For the first use, you need to update the VA8801 Second Bootloader firmware</a:t>
            </a:r>
          </a:p>
          <a:p>
            <a:pPr lvl="1"/>
            <a:r>
              <a:rPr lang="en-US" altLang="zh-TW" sz="1400" dirty="0"/>
              <a:t>Prepare a UART to USB adapter (e.g., FT232) for the hardware</a:t>
            </a:r>
          </a:p>
          <a:p>
            <a:pPr marL="635000" lvl="1" indent="-342900">
              <a:buFont typeface="+mj-lt"/>
              <a:buAutoNum type="arabicPeriod" startAt="3"/>
            </a:pPr>
            <a:r>
              <a:rPr lang="en-US" altLang="zh-TW" sz="1400" dirty="0"/>
              <a:t>VA8801 Flash Button setup – Middle Button Push Down , Right/Left Push Up</a:t>
            </a:r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32F578-7DE8-49E7-AAB0-2D093960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C99614C-5953-44B8-AA5B-2D29C7A4A776}"/>
              </a:ext>
            </a:extLst>
          </p:cNvPr>
          <p:cNvGrpSpPr/>
          <p:nvPr/>
        </p:nvGrpSpPr>
        <p:grpSpPr>
          <a:xfrm>
            <a:off x="1187624" y="1923678"/>
            <a:ext cx="3960440" cy="2736306"/>
            <a:chOff x="2267745" y="1976162"/>
            <a:chExt cx="3960440" cy="2736306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8D15CC3-03FE-44E2-B06B-3B3B9E25D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31"/>
            <a:stretch/>
          </p:blipFill>
          <p:spPr>
            <a:xfrm rot="16200000">
              <a:off x="2879812" y="1364095"/>
              <a:ext cx="2736306" cy="3960440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654FB5B-699A-4042-AF1F-9BB4D4E20944}"/>
                </a:ext>
              </a:extLst>
            </p:cNvPr>
            <p:cNvSpPr/>
            <p:nvPr/>
          </p:nvSpPr>
          <p:spPr>
            <a:xfrm>
              <a:off x="2929130" y="2450215"/>
              <a:ext cx="10534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Up Down Up</a:t>
              </a:r>
              <a:endParaRPr lang="zh-TW" altLang="en-US" sz="1200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568F2DE-FF66-43F9-AE59-03B7277709BC}"/>
              </a:ext>
            </a:extLst>
          </p:cNvPr>
          <p:cNvSpPr/>
          <p:nvPr/>
        </p:nvSpPr>
        <p:spPr>
          <a:xfrm>
            <a:off x="3563889" y="3390158"/>
            <a:ext cx="216024" cy="2208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9DA318-11F8-4E6D-B4CD-439239444F51}"/>
              </a:ext>
            </a:extLst>
          </p:cNvPr>
          <p:cNvSpPr/>
          <p:nvPr/>
        </p:nvSpPr>
        <p:spPr>
          <a:xfrm>
            <a:off x="3238945" y="3610985"/>
            <a:ext cx="1055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highlight>
                  <a:srgbClr val="FFFF00"/>
                </a:highlight>
              </a:rPr>
              <a:t>Reset button</a:t>
            </a:r>
            <a:endParaRPr lang="zh-TW" altLang="en-US" sz="1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3BC0502-0A95-4300-9F21-0F84BD60D626}"/>
              </a:ext>
            </a:extLst>
          </p:cNvPr>
          <p:cNvSpPr/>
          <p:nvPr/>
        </p:nvSpPr>
        <p:spPr>
          <a:xfrm>
            <a:off x="2123728" y="2665275"/>
            <a:ext cx="504056" cy="2208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D87E24-1776-47C6-9BF4-A7AA52A4173D}"/>
              </a:ext>
            </a:extLst>
          </p:cNvPr>
          <p:cNvSpPr/>
          <p:nvPr/>
        </p:nvSpPr>
        <p:spPr>
          <a:xfrm>
            <a:off x="3779913" y="4179723"/>
            <a:ext cx="216024" cy="2208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6448AA-229D-472C-8FE9-0147369593B5}"/>
              </a:ext>
            </a:extLst>
          </p:cNvPr>
          <p:cNvSpPr/>
          <p:nvPr/>
        </p:nvSpPr>
        <p:spPr>
          <a:xfrm>
            <a:off x="3624872" y="4420807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highlight>
                  <a:srgbClr val="FFFF00"/>
                </a:highlight>
              </a:rPr>
              <a:t>GND</a:t>
            </a:r>
            <a:endParaRPr lang="zh-TW" altLang="en-US" sz="1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1854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055AF-4275-418F-BB73-65267C25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Update VA8801 Firmware via DFU(Device Firmware Update) Tool – 4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12F87-CB51-4A26-8795-A020B91F4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33" y="1131590"/>
            <a:ext cx="8712967" cy="32639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1400" b="1" dirty="0"/>
              <a:t>Use the DUT Tool to update the second bootloader firmware via UART3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200" dirty="0"/>
              <a:t>Search UART3 the COM port; you can check in Device Manager under "Ports (COM &amp; LPT)" to find the COM port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200" dirty="0"/>
              <a:t>Baud rate 460800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200" dirty="0"/>
              <a:t>Click Connect 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200" dirty="0"/>
              <a:t>Click VA8801 DVK Reset Button </a:t>
            </a:r>
          </a:p>
          <a:p>
            <a:pPr marL="635000" lvl="1" indent="-342900">
              <a:buFont typeface="+mj-lt"/>
              <a:buAutoNum type="arabicPeriod"/>
            </a:pPr>
            <a:r>
              <a:rPr lang="en-US" altLang="zh-TW" sz="1200" dirty="0"/>
              <a:t>Display [Info] Start Download Flash</a:t>
            </a:r>
          </a:p>
          <a:p>
            <a:pPr marL="292100" lvl="1" indent="0">
              <a:buNone/>
            </a:pPr>
            <a:r>
              <a:rPr lang="en-US" altLang="zh-TW" sz="1200" dirty="0"/>
              <a:t>Header log message</a:t>
            </a:r>
          </a:p>
          <a:p>
            <a:pPr marL="635000" lvl="1" indent="-342900">
              <a:buFont typeface="+mj-lt"/>
              <a:buAutoNum type="arabicPeriod" startAt="6"/>
            </a:pPr>
            <a:r>
              <a:rPr lang="en-US" altLang="zh-TW" sz="1200" b="1" dirty="0"/>
              <a:t>HW setup: </a:t>
            </a:r>
            <a:r>
              <a:rPr lang="en-US" altLang="zh-TW" sz="1200" dirty="0"/>
              <a:t>VA8801 DVK Flash Button setup –</a:t>
            </a:r>
          </a:p>
          <a:p>
            <a:pPr marL="292100" lvl="1" indent="0">
              <a:buNone/>
            </a:pPr>
            <a:r>
              <a:rPr lang="en-US" altLang="zh-TW" sz="1200" dirty="0"/>
              <a:t>All button Push Up</a:t>
            </a:r>
          </a:p>
          <a:p>
            <a:pPr marL="635000" lvl="1" indent="-342900">
              <a:buFont typeface="+mj-lt"/>
              <a:buAutoNum type="arabicPeriod" startAt="7"/>
            </a:pPr>
            <a:r>
              <a:rPr lang="en-US" altLang="zh-TW" sz="1200" dirty="0"/>
              <a:t>Click 2</a:t>
            </a:r>
            <a:r>
              <a:rPr lang="en-US" altLang="zh-TW" sz="1200" baseline="30000" dirty="0"/>
              <a:t>nd</a:t>
            </a:r>
            <a:r>
              <a:rPr lang="en-US" altLang="zh-TW" sz="1200" dirty="0"/>
              <a:t> Boot diagram upgrade the VA8801 </a:t>
            </a:r>
          </a:p>
          <a:p>
            <a:pPr marL="292100" lvl="1" indent="0">
              <a:buNone/>
            </a:pPr>
            <a:r>
              <a:rPr lang="en-US" altLang="zh-TW" sz="1200" dirty="0"/>
              <a:t>Second Bootloader firmware</a:t>
            </a:r>
          </a:p>
          <a:p>
            <a:pPr marL="635000" lvl="1" indent="-342900">
              <a:buFont typeface="+mj-lt"/>
              <a:buAutoNum type="arabicPeriod" startAt="8"/>
            </a:pPr>
            <a:r>
              <a:rPr lang="en-US" altLang="zh-TW" sz="1200" dirty="0"/>
              <a:t> VA8801 Second Bootloader Update done</a:t>
            </a:r>
          </a:p>
          <a:p>
            <a:pPr marL="635000" lvl="1" indent="-342900">
              <a:buFont typeface="+mj-lt"/>
              <a:buAutoNum type="arabicPeriod" startAt="8"/>
            </a:pPr>
            <a:r>
              <a:rPr lang="en-US" altLang="zh-TW" sz="1200" b="1" dirty="0"/>
              <a:t>HW setup: </a:t>
            </a:r>
            <a:r>
              <a:rPr lang="en-US" altLang="zh-TW" sz="1200" dirty="0"/>
              <a:t>Click VA8801 Reset Button</a:t>
            </a:r>
          </a:p>
          <a:p>
            <a:pPr marL="292100" lvl="1" indent="0">
              <a:buNone/>
            </a:pPr>
            <a:endParaRPr lang="en-US" altLang="zh-TW" sz="1200" dirty="0"/>
          </a:p>
          <a:p>
            <a:pPr marL="292100" lvl="1" indent="0">
              <a:buNone/>
            </a:pPr>
            <a:endParaRPr lang="en-US" altLang="zh-TW" sz="12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32F578-7DE8-49E7-AAB0-2D093960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37</a:t>
            </a:fld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7AAA43-AAB2-4196-BAFB-010C32A8C88B}"/>
              </a:ext>
            </a:extLst>
          </p:cNvPr>
          <p:cNvGrpSpPr/>
          <p:nvPr/>
        </p:nvGrpSpPr>
        <p:grpSpPr>
          <a:xfrm>
            <a:off x="4139952" y="1640186"/>
            <a:ext cx="4305308" cy="2026741"/>
            <a:chOff x="3923928" y="2842121"/>
            <a:chExt cx="4305308" cy="202674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C766FA3-62F8-4037-9450-8F1974878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400"/>
            <a:stretch/>
          </p:blipFill>
          <p:spPr>
            <a:xfrm>
              <a:off x="3923928" y="2842121"/>
              <a:ext cx="4305308" cy="202674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53D961C-6A0F-4EF6-88AB-C28A4810CC07}"/>
                </a:ext>
              </a:extLst>
            </p:cNvPr>
            <p:cNvSpPr/>
            <p:nvPr/>
          </p:nvSpPr>
          <p:spPr>
            <a:xfrm>
              <a:off x="4211960" y="3886175"/>
              <a:ext cx="2376264" cy="72008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68ECEB5-38BD-461E-BCD4-BF34C50F3B26}"/>
                </a:ext>
              </a:extLst>
            </p:cNvPr>
            <p:cNvSpPr/>
            <p:nvPr/>
          </p:nvSpPr>
          <p:spPr>
            <a:xfrm>
              <a:off x="6228184" y="3514402"/>
              <a:ext cx="432048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A7D9D39-4FB8-4852-BA38-3C48267AE79F}"/>
                </a:ext>
              </a:extLst>
            </p:cNvPr>
            <p:cNvSpPr/>
            <p:nvPr/>
          </p:nvSpPr>
          <p:spPr>
            <a:xfrm>
              <a:off x="3958754" y="3016522"/>
              <a:ext cx="325214" cy="13129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30A9FED-AA9D-4BFF-881F-46B4462015DF}"/>
                </a:ext>
              </a:extLst>
            </p:cNvPr>
            <p:cNvSpPr/>
            <p:nvPr/>
          </p:nvSpPr>
          <p:spPr>
            <a:xfrm>
              <a:off x="5004048" y="3171774"/>
              <a:ext cx="792088" cy="19206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73A767F-D609-4565-8B5F-C0E0EA5796CE}"/>
                </a:ext>
              </a:extLst>
            </p:cNvPr>
            <p:cNvSpPr/>
            <p:nvPr/>
          </p:nvSpPr>
          <p:spPr>
            <a:xfrm>
              <a:off x="5868144" y="3171774"/>
              <a:ext cx="648072" cy="19206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2A8E96A-9DF9-4569-95E5-C83D8636F65A}"/>
                </a:ext>
              </a:extLst>
            </p:cNvPr>
            <p:cNvSpPr/>
            <p:nvPr/>
          </p:nvSpPr>
          <p:spPr>
            <a:xfrm>
              <a:off x="4030712" y="3171774"/>
              <a:ext cx="901328" cy="19206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4D0F4D4F-5482-44C9-BAC0-5C7610510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141" y="3591272"/>
            <a:ext cx="2756905" cy="127759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3E4B048-03D4-4E37-AE7F-B406ADCFB91E}"/>
              </a:ext>
            </a:extLst>
          </p:cNvPr>
          <p:cNvSpPr/>
          <p:nvPr/>
        </p:nvSpPr>
        <p:spPr>
          <a:xfrm>
            <a:off x="4337385" y="4227934"/>
            <a:ext cx="1621408" cy="5337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BC41D47-1193-4F9F-8646-B6044AFC5679}"/>
              </a:ext>
            </a:extLst>
          </p:cNvPr>
          <p:cNvSpPr txBox="1"/>
          <p:nvPr/>
        </p:nvSpPr>
        <p:spPr>
          <a:xfrm>
            <a:off x="4210411" y="4777623"/>
            <a:ext cx="22322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Second Bootloader update done.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10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055AF-4275-418F-BB73-65267C25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Update VA8801 Firmware via DFU(Device Firmware Update) Tool – 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12F87-CB51-4A26-8795-A020B91F4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97" y="1134625"/>
            <a:ext cx="8807299" cy="32639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1400" b="1" dirty="0"/>
              <a:t>Use zadig.exe to install the FITI DFU Tool driver. The path to zadig.exe is in the SDK root path\VA8801_BSPSDK_v3.000.000\DFU Tool</a:t>
            </a:r>
            <a:endParaRPr lang="en-US" altLang="zh-TW" sz="1200" dirty="0"/>
          </a:p>
          <a:p>
            <a:pPr marL="292100" lvl="1" indent="0">
              <a:buNone/>
            </a:pPr>
            <a:endParaRPr lang="en-US" altLang="zh-TW" sz="12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  <a:p>
            <a:pPr marL="292100" lvl="1" indent="0">
              <a:buNone/>
            </a:pPr>
            <a:endParaRPr lang="en-US" altLang="zh-TW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32F578-7DE8-49E7-AAB0-2D093960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62713" y="4767263"/>
            <a:ext cx="2057400" cy="274637"/>
          </a:xfrm>
        </p:spPr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38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405454-C52E-461D-A037-DF46D641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06" y="1922506"/>
            <a:ext cx="2330969" cy="8630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D0F46E-0D58-4D5B-A22D-EC1CF156F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57" y="3121530"/>
            <a:ext cx="2547595" cy="11000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A91FB7-027A-4D2C-A548-93A9C99B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510622"/>
            <a:ext cx="2963987" cy="140750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E437A24D-0B3F-4855-8CB5-A48A90B20F94}"/>
              </a:ext>
            </a:extLst>
          </p:cNvPr>
          <p:cNvSpPr txBox="1"/>
          <p:nvPr/>
        </p:nvSpPr>
        <p:spPr>
          <a:xfrm>
            <a:off x="397965" y="3291434"/>
            <a:ext cx="22322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Select Options </a:t>
            </a:r>
            <a:r>
              <a:rPr lang="en-US" altLang="zh-TW" sz="1000" dirty="0">
                <a:solidFill>
                  <a:srgbClr val="FF0000"/>
                </a:solidFill>
                <a:sym typeface="Wingdings" panose="05000000000000000000" pitchFamily="2" charset="2"/>
              </a:rPr>
              <a:t> List All Devices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3CF392-2F45-466B-A5E6-9DD795798A32}"/>
              </a:ext>
            </a:extLst>
          </p:cNvPr>
          <p:cNvSpPr/>
          <p:nvPr/>
        </p:nvSpPr>
        <p:spPr>
          <a:xfrm>
            <a:off x="541981" y="3207289"/>
            <a:ext cx="325214" cy="131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32EE3EB-8145-4E54-A0FE-DA6F9859EA58}"/>
              </a:ext>
            </a:extLst>
          </p:cNvPr>
          <p:cNvSpPr/>
          <p:nvPr/>
        </p:nvSpPr>
        <p:spPr>
          <a:xfrm>
            <a:off x="4143214" y="2654284"/>
            <a:ext cx="469230" cy="131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B5E3CE-D4AB-4CCD-9DEB-47CACEF35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872" y="3154314"/>
            <a:ext cx="3686237" cy="157339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665D0EF-4F41-41DD-AEDB-4C50278FF3D5}"/>
              </a:ext>
            </a:extLst>
          </p:cNvPr>
          <p:cNvSpPr/>
          <p:nvPr/>
        </p:nvSpPr>
        <p:spPr>
          <a:xfrm>
            <a:off x="5548040" y="3860773"/>
            <a:ext cx="1129758" cy="22527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0BB7C36-5DE9-4231-84CA-371F4A473018}"/>
              </a:ext>
            </a:extLst>
          </p:cNvPr>
          <p:cNvSpPr txBox="1"/>
          <p:nvPr/>
        </p:nvSpPr>
        <p:spPr>
          <a:xfrm>
            <a:off x="5155085" y="3618564"/>
            <a:ext cx="22322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Select libusb-win32(v1.2.6.0)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D9D9F64-D949-4C7C-8032-CAFFFA00DCB8}"/>
              </a:ext>
            </a:extLst>
          </p:cNvPr>
          <p:cNvSpPr/>
          <p:nvPr/>
        </p:nvSpPr>
        <p:spPr>
          <a:xfrm>
            <a:off x="5620048" y="4152286"/>
            <a:ext cx="792088" cy="22527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79D72BA-614C-45C7-89F0-0B9A263FB26D}"/>
              </a:ext>
            </a:extLst>
          </p:cNvPr>
          <p:cNvSpPr txBox="1"/>
          <p:nvPr/>
        </p:nvSpPr>
        <p:spPr>
          <a:xfrm>
            <a:off x="5541768" y="4432739"/>
            <a:ext cx="22322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Click Install Driver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80AD871-0AB6-40C4-B60A-E46D1E071211}"/>
              </a:ext>
            </a:extLst>
          </p:cNvPr>
          <p:cNvSpPr/>
          <p:nvPr/>
        </p:nvSpPr>
        <p:spPr>
          <a:xfrm>
            <a:off x="329355" y="2589106"/>
            <a:ext cx="648072" cy="1577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63440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717A4-5BAD-4173-8B6F-DADB120B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Update VA8801 Firmware via DFU(Device Firmware Update) Tool – 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7FEF12-55B1-4012-BDE6-632D204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3" y="1203598"/>
            <a:ext cx="7886700" cy="3263900"/>
          </a:xfrm>
        </p:spPr>
        <p:txBody>
          <a:bodyPr/>
          <a:lstStyle/>
          <a:p>
            <a:r>
              <a:rPr lang="en-US" altLang="zh-TW" sz="1400" dirty="0"/>
              <a:t>Now, close and reopen the DFU Tool, then you can use the DUT Tool to update the VA88001 firmware</a:t>
            </a:r>
          </a:p>
          <a:p>
            <a:r>
              <a:rPr lang="en-US" altLang="zh-TW" sz="1400" dirty="0"/>
              <a:t>The wiring of VA8801 DVK UART3 can be removed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549F13-AF63-4671-A9BB-7AC39DB2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98310D3-2267-4863-9DE9-C8B730DD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1" y="1856110"/>
            <a:ext cx="2813171" cy="29651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46D86FD-8E2E-4FE9-BD9B-B8061DF02C73}"/>
              </a:ext>
            </a:extLst>
          </p:cNvPr>
          <p:cNvSpPr/>
          <p:nvPr/>
        </p:nvSpPr>
        <p:spPr>
          <a:xfrm>
            <a:off x="1979712" y="2391730"/>
            <a:ext cx="360040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3DD425-EF30-42D3-9EA4-F91A8709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37" y="1937544"/>
            <a:ext cx="2781366" cy="293131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08FA66C-9563-4527-A9C2-C76B4283D01A}"/>
              </a:ext>
            </a:extLst>
          </p:cNvPr>
          <p:cNvSpPr/>
          <p:nvPr/>
        </p:nvSpPr>
        <p:spPr>
          <a:xfrm>
            <a:off x="4211960" y="3579862"/>
            <a:ext cx="1100015" cy="7920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37E13C3-36C6-434B-BA72-F1ED459BB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38" y="1892325"/>
            <a:ext cx="2710750" cy="275203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8C17A24-BE0F-47E8-AE31-DED4EDAA7BD3}"/>
              </a:ext>
            </a:extLst>
          </p:cNvPr>
          <p:cNvSpPr/>
          <p:nvPr/>
        </p:nvSpPr>
        <p:spPr>
          <a:xfrm>
            <a:off x="5320396" y="3579862"/>
            <a:ext cx="267914" cy="7920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607280-D7D1-46B0-AAA8-604E26DD6997}"/>
              </a:ext>
            </a:extLst>
          </p:cNvPr>
          <p:cNvSpPr/>
          <p:nvPr/>
        </p:nvSpPr>
        <p:spPr>
          <a:xfrm>
            <a:off x="6363525" y="2649154"/>
            <a:ext cx="1296144" cy="5706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77B655-1086-4CA8-AB2E-BD08F3E8AEA4}"/>
              </a:ext>
            </a:extLst>
          </p:cNvPr>
          <p:cNvSpPr/>
          <p:nvPr/>
        </p:nvSpPr>
        <p:spPr>
          <a:xfrm>
            <a:off x="2640306" y="3513966"/>
            <a:ext cx="178392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00" dirty="0">
                <a:solidFill>
                  <a:srgbClr val="FF0000"/>
                </a:solidFill>
                <a:latin typeface="+mn-lt"/>
              </a:rPr>
              <a:t>Click on the folder icon and select the binary file</a:t>
            </a:r>
            <a:endParaRPr lang="en-US" altLang="zh-TW" sz="700" dirty="0">
              <a:solidFill>
                <a:srgbClr val="FF0000"/>
              </a:solidFill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en-US" altLang="zh-TW" sz="700" dirty="0">
                <a:solidFill>
                  <a:srgbClr val="FF0000"/>
                </a:solidFill>
                <a:latin typeface="+mn-lt"/>
              </a:rPr>
              <a:t>Custom Code ST </a:t>
            </a:r>
            <a:r>
              <a:rPr lang="en-US" altLang="zh-TW" sz="700" dirty="0" err="1">
                <a:solidFill>
                  <a:srgbClr val="FF0000"/>
                </a:solidFill>
                <a:latin typeface="+mn-lt"/>
              </a:rPr>
              <a:t>Addr</a:t>
            </a:r>
            <a:r>
              <a:rPr lang="en-US" altLang="zh-TW" sz="700" dirty="0">
                <a:solidFill>
                  <a:srgbClr val="FF0000"/>
                </a:solidFill>
                <a:latin typeface="+mn-lt"/>
              </a:rPr>
              <a:t>: TinyML</a:t>
            </a:r>
          </a:p>
          <a:p>
            <a:pPr marL="171450" indent="-171450">
              <a:buFontTx/>
              <a:buChar char="-"/>
            </a:pPr>
            <a:r>
              <a:rPr lang="en-US" altLang="zh-TW" sz="700" dirty="0">
                <a:solidFill>
                  <a:srgbClr val="FF0000"/>
                </a:solidFill>
                <a:latin typeface="+mn-lt"/>
              </a:rPr>
              <a:t>NPU0 Code ST </a:t>
            </a:r>
            <a:r>
              <a:rPr lang="en-US" altLang="zh-TW" sz="700" dirty="0" err="1">
                <a:solidFill>
                  <a:srgbClr val="FF0000"/>
                </a:solidFill>
                <a:latin typeface="+mn-lt"/>
              </a:rPr>
              <a:t>Addr</a:t>
            </a:r>
            <a:r>
              <a:rPr lang="en-US" altLang="zh-TW" sz="700" dirty="0">
                <a:solidFill>
                  <a:srgbClr val="FF0000"/>
                </a:solidFill>
                <a:latin typeface="+mn-lt"/>
              </a:rPr>
              <a:t>: NPU_code.bin</a:t>
            </a:r>
          </a:p>
          <a:p>
            <a:pPr marL="171450" indent="-171450">
              <a:buFontTx/>
              <a:buChar char="-"/>
            </a:pPr>
            <a:r>
              <a:rPr lang="en-US" altLang="zh-TW" sz="700" dirty="0">
                <a:solidFill>
                  <a:srgbClr val="FF0000"/>
                </a:solidFill>
                <a:latin typeface="+mn-lt"/>
              </a:rPr>
              <a:t>NPU1 Code ST </a:t>
            </a:r>
            <a:r>
              <a:rPr lang="en-US" altLang="zh-TW" sz="700" dirty="0" err="1">
                <a:solidFill>
                  <a:srgbClr val="FF0000"/>
                </a:solidFill>
                <a:latin typeface="+mn-lt"/>
              </a:rPr>
              <a:t>Addr</a:t>
            </a:r>
            <a:r>
              <a:rPr lang="en-US" altLang="zh-TW" sz="700" dirty="0">
                <a:solidFill>
                  <a:srgbClr val="FF0000"/>
                </a:solidFill>
                <a:latin typeface="+mn-lt"/>
              </a:rPr>
              <a:t>:</a:t>
            </a:r>
            <a:r>
              <a:rPr lang="zh-TW" altLang="en-US" sz="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TW" sz="700" dirty="0">
                <a:solidFill>
                  <a:srgbClr val="FF0000"/>
                </a:solidFill>
                <a:latin typeface="+mn-lt"/>
              </a:rPr>
              <a:t>NPU_data.bin</a:t>
            </a:r>
            <a:endParaRPr lang="zh-TW" altLang="en-US" sz="7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2C48BB-30FE-4EDB-A7C6-94E408E10575}"/>
              </a:ext>
            </a:extLst>
          </p:cNvPr>
          <p:cNvSpPr/>
          <p:nvPr/>
        </p:nvSpPr>
        <p:spPr>
          <a:xfrm>
            <a:off x="5192356" y="3281203"/>
            <a:ext cx="1783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00" dirty="0">
                <a:solidFill>
                  <a:srgbClr val="FF0000"/>
                </a:solidFill>
              </a:rPr>
              <a:t>Update the firmware sequentially following the black arrow symbols</a:t>
            </a:r>
            <a:endParaRPr lang="zh-TW" altLang="en-US" sz="7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99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58E919-ED8C-4992-9766-6AA7861A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– VA8801 Development Preparation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8574C1-4BA4-4B72-87C0-0B9D29D1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3" y="1371600"/>
            <a:ext cx="7886700" cy="3263900"/>
          </a:xfrm>
        </p:spPr>
        <p:txBody>
          <a:bodyPr/>
          <a:lstStyle/>
          <a:p>
            <a:r>
              <a:rPr lang="en-US" altLang="zh-TW" dirty="0"/>
              <a:t>How to Bring Up </a:t>
            </a:r>
            <a:r>
              <a:rPr lang="en-US" altLang="zh-TW" dirty="0" err="1"/>
              <a:t>DemoKit</a:t>
            </a:r>
            <a:r>
              <a:rPr lang="en-US" altLang="zh-TW" dirty="0"/>
              <a:t> Board</a:t>
            </a:r>
          </a:p>
          <a:p>
            <a:r>
              <a:rPr lang="en-US" altLang="zh-TW" dirty="0"/>
              <a:t>How to Install Development Environment</a:t>
            </a:r>
          </a:p>
          <a:p>
            <a:r>
              <a:rPr lang="en-US" altLang="zh-TW" dirty="0"/>
              <a:t>How to Start Development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B4A2F6-8638-45BB-8FF5-AC71B848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1CC1A75-E632-4249-AB83-5C7708A377A4}"/>
              </a:ext>
            </a:extLst>
          </p:cNvPr>
          <p:cNvGrpSpPr/>
          <p:nvPr/>
        </p:nvGrpSpPr>
        <p:grpSpPr>
          <a:xfrm>
            <a:off x="633413" y="2643758"/>
            <a:ext cx="6591486" cy="1296144"/>
            <a:chOff x="633413" y="2643758"/>
            <a:chExt cx="6591486" cy="129614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F9D76EA-E9C3-4DEC-B9FC-BB9EF8D20877}"/>
                </a:ext>
              </a:extLst>
            </p:cNvPr>
            <p:cNvSpPr/>
            <p:nvPr/>
          </p:nvSpPr>
          <p:spPr>
            <a:xfrm>
              <a:off x="775651" y="3147054"/>
              <a:ext cx="1562323" cy="79195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Bring Up </a:t>
              </a:r>
              <a:r>
                <a:rPr lang="en-US" altLang="zh-TW" sz="1600" kern="0" dirty="0" err="1">
                  <a:solidFill>
                    <a:schemeClr val="tx2"/>
                  </a:solidFill>
                  <a:ea typeface="新細明體"/>
                </a:rPr>
                <a:t>DemoKit</a:t>
              </a: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 Board</a:t>
              </a:r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21DEF8C3-A22C-4183-9E6A-29BE8CAC48F5}"/>
                </a:ext>
              </a:extLst>
            </p:cNvPr>
            <p:cNvSpPr/>
            <p:nvPr/>
          </p:nvSpPr>
          <p:spPr>
            <a:xfrm>
              <a:off x="2454153" y="3255461"/>
              <a:ext cx="441348" cy="431260"/>
            </a:xfrm>
            <a:prstGeom prst="right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新細明體"/>
              </a:endParaRPr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B023A4CB-AD9B-4F27-83DB-3C68264354A5}"/>
                </a:ext>
              </a:extLst>
            </p:cNvPr>
            <p:cNvSpPr/>
            <p:nvPr/>
          </p:nvSpPr>
          <p:spPr>
            <a:xfrm>
              <a:off x="5005804" y="3269351"/>
              <a:ext cx="441348" cy="431260"/>
            </a:xfrm>
            <a:prstGeom prst="right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新細明體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7633F5-243E-4228-AA90-75A0F52AF544}"/>
                </a:ext>
              </a:extLst>
            </p:cNvPr>
            <p:cNvSpPr/>
            <p:nvPr/>
          </p:nvSpPr>
          <p:spPr>
            <a:xfrm>
              <a:off x="633413" y="2643758"/>
              <a:ext cx="1200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chemeClr val="accent6"/>
                  </a:solidFill>
                  <a:latin typeface="Comic Sans MS" panose="030F0702030302020204" pitchFamily="66" charset="0"/>
                </a:rPr>
                <a:t>Starting</a:t>
              </a:r>
              <a:endParaRPr lang="zh-TW" altLang="en-US" sz="2000" dirty="0">
                <a:solidFill>
                  <a:schemeClr val="accent6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D8CB6FB-CB17-41AD-BDBB-184335AB98B6}"/>
                </a:ext>
              </a:extLst>
            </p:cNvPr>
            <p:cNvSpPr/>
            <p:nvPr/>
          </p:nvSpPr>
          <p:spPr>
            <a:xfrm>
              <a:off x="2925694" y="3147942"/>
              <a:ext cx="2006924" cy="791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Install Development Environment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(</a:t>
              </a:r>
              <a:r>
                <a:rPr lang="en-US" altLang="zh-TW" sz="1600" kern="0" dirty="0" err="1">
                  <a:solidFill>
                    <a:schemeClr val="tx2"/>
                  </a:solidFill>
                  <a:ea typeface="新細明體"/>
                </a:rPr>
                <a:t>VSCode+EIDE</a:t>
              </a: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)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E0F5AF8-8C92-412D-8A68-388453A32712}"/>
                </a:ext>
              </a:extLst>
            </p:cNvPr>
            <p:cNvSpPr/>
            <p:nvPr/>
          </p:nvSpPr>
          <p:spPr>
            <a:xfrm>
              <a:off x="5520338" y="3160945"/>
              <a:ext cx="1704561" cy="77806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Starting VA8801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6864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7C31BC-57FD-4049-BA5A-13EC83B7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Update VA8801 Firmware via DFU(Device Firmware Update) Tool – 7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C42FAB-D4D1-4AE2-AFF8-6BEA664A3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03598"/>
            <a:ext cx="7886700" cy="3263900"/>
          </a:xfrm>
        </p:spPr>
        <p:txBody>
          <a:bodyPr/>
          <a:lstStyle/>
          <a:p>
            <a:r>
              <a:rPr lang="en-US" altLang="zh-TW" sz="1400" dirty="0"/>
              <a:t>When VA8801 DVK FW update done, VA8801 DVK HW JPIO_7_Pin1 (near the arrow) to GND</a:t>
            </a:r>
          </a:p>
          <a:p>
            <a:r>
              <a:rPr lang="en-US" altLang="zh-TW" sz="1400" dirty="0"/>
              <a:t>System run After Click VA8801 DVK Reset button</a:t>
            </a:r>
          </a:p>
          <a:p>
            <a:pPr lvl="1"/>
            <a:r>
              <a:rPr lang="en-US" altLang="zh-TW" sz="1400" dirty="0"/>
              <a:t>You can check if the system is working properly through the terminal(ex. Tera Term) log</a:t>
            </a:r>
          </a:p>
          <a:p>
            <a:r>
              <a:rPr lang="en-US" altLang="zh-TW" sz="1400" dirty="0"/>
              <a:t>Detail operation reference VA8801_DUF_Tool_User_Guide.mp4</a:t>
            </a:r>
          </a:p>
          <a:p>
            <a:r>
              <a:rPr lang="en-US" altLang="zh-TW" sz="1400" dirty="0"/>
              <a:t>Detail Reference SDK root path\VA8801_BSPSDK_v3.000.000\DFU Tool\FITI_VA8801_DFU_ToolKit_v1.0.0.pdf</a:t>
            </a:r>
            <a:endParaRPr lang="zh-TW" altLang="en-US" sz="1400" dirty="0"/>
          </a:p>
          <a:p>
            <a:endParaRPr lang="en-US" altLang="zh-TW" sz="1400" dirty="0"/>
          </a:p>
          <a:p>
            <a:r>
              <a:rPr lang="en-US" altLang="zh-TW" sz="1400" dirty="0">
                <a:solidFill>
                  <a:srgbClr val="FF0000"/>
                </a:solidFill>
              </a:rPr>
              <a:t>Note1. </a:t>
            </a:r>
            <a:r>
              <a:rPr lang="en-US" altLang="zh-TW" sz="1400" dirty="0"/>
              <a:t>The second bootloader only needs to be updated once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Note2. </a:t>
            </a:r>
            <a:r>
              <a:rPr lang="en-US" altLang="zh-TW" sz="1400" dirty="0"/>
              <a:t>If you need to update the VA8801 firmware again, you should pull JPIO_7_Pin1 high. After updating the firmware done, pull it low</a:t>
            </a: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BAFB31-EDAC-4C96-B787-99EF2928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150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0501A-9084-4928-BA6F-18CA3412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Validation AI Model on VA8801 chip via DUT(Device Under Test) Tool – 1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408909-7F25-4BAF-8E9E-4080A87D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5942B3CD-FD2E-4467-BF02-EAD9879F08E2}"/>
              </a:ext>
            </a:extLst>
          </p:cNvPr>
          <p:cNvGrpSpPr/>
          <p:nvPr/>
        </p:nvGrpSpPr>
        <p:grpSpPr>
          <a:xfrm>
            <a:off x="662881" y="1451877"/>
            <a:ext cx="7239799" cy="2239745"/>
            <a:chOff x="774398" y="2004115"/>
            <a:chExt cx="7239799" cy="223974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50E2CF85-71FB-4D15-B36D-F771A4F0103B}"/>
                </a:ext>
              </a:extLst>
            </p:cNvPr>
            <p:cNvSpPr/>
            <p:nvPr/>
          </p:nvSpPr>
          <p:spPr>
            <a:xfrm>
              <a:off x="2181549" y="2011612"/>
              <a:ext cx="5832648" cy="223224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8C58ABD-3633-484C-862C-2AB244E1CE9D}"/>
                </a:ext>
              </a:extLst>
            </p:cNvPr>
            <p:cNvSpPr/>
            <p:nvPr/>
          </p:nvSpPr>
          <p:spPr>
            <a:xfrm>
              <a:off x="2415282" y="2540521"/>
              <a:ext cx="1058267" cy="5040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DUT Tool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Fed-image</a:t>
              </a:r>
              <a:endParaRPr lang="zh-TW" altLang="en-US" sz="11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B9DB115-545A-4DA2-B734-FEA6E8D90A58}"/>
                </a:ext>
              </a:extLst>
            </p:cNvPr>
            <p:cNvSpPr/>
            <p:nvPr/>
          </p:nvSpPr>
          <p:spPr>
            <a:xfrm>
              <a:off x="3665710" y="2510153"/>
              <a:ext cx="1058267" cy="564792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AI Inference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on VA8801 chip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7C55000-8238-4251-830E-8D62BE754211}"/>
                </a:ext>
              </a:extLst>
            </p:cNvPr>
            <p:cNvSpPr/>
            <p:nvPr/>
          </p:nvSpPr>
          <p:spPr>
            <a:xfrm>
              <a:off x="4918677" y="2510152"/>
              <a:ext cx="1058267" cy="564793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Generate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AI Inference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Results(NMS)</a:t>
              </a:r>
              <a:endParaRPr lang="zh-TW" altLang="en-US" sz="11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1CD34A-1495-4075-83B5-469A9556BA75}"/>
                </a:ext>
              </a:extLst>
            </p:cNvPr>
            <p:cNvSpPr/>
            <p:nvPr/>
          </p:nvSpPr>
          <p:spPr>
            <a:xfrm>
              <a:off x="3473549" y="3246222"/>
              <a:ext cx="1250429" cy="56434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PC/NB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AI Inference Simulation results</a:t>
              </a:r>
              <a:endParaRPr lang="zh-TW" altLang="en-US" sz="11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77AA23-4E13-435D-B88B-15D0EFA85A0B}"/>
                </a:ext>
              </a:extLst>
            </p:cNvPr>
            <p:cNvSpPr/>
            <p:nvPr/>
          </p:nvSpPr>
          <p:spPr>
            <a:xfrm>
              <a:off x="3177399" y="2004115"/>
              <a:ext cx="35477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kern="0" dirty="0">
                  <a:latin typeface="Calibri"/>
                  <a:ea typeface="新細明體"/>
                </a:rPr>
                <a:t>TFLite INT8(.tflite) Model Validation</a:t>
              </a:r>
              <a:endParaRPr lang="zh-TW" altLang="en-US" kern="0" dirty="0">
                <a:latin typeface="Calibri"/>
                <a:ea typeface="新細明體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1785315-0159-4AF9-92F5-A61C62173BC4}"/>
                </a:ext>
              </a:extLst>
            </p:cNvPr>
            <p:cNvSpPr/>
            <p:nvPr/>
          </p:nvSpPr>
          <p:spPr>
            <a:xfrm>
              <a:off x="4932039" y="3245794"/>
              <a:ext cx="1058267" cy="564792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ea typeface="新細明體"/>
                </a:rPr>
                <a:t>Generate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ea typeface="新細明體"/>
                </a:rPr>
                <a:t>AI Inference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ea typeface="新細明體"/>
                </a:rPr>
                <a:t>Results(NMS)</a:t>
              </a:r>
              <a:endParaRPr lang="zh-TW" altLang="en-US" sz="1100" kern="0" dirty="0">
                <a:solidFill>
                  <a:schemeClr val="tx1"/>
                </a:solidFill>
                <a:ea typeface="新細明體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450E627-A8CC-4900-AFF5-26A0D51B6899}"/>
                </a:ext>
              </a:extLst>
            </p:cNvPr>
            <p:cNvSpPr/>
            <p:nvPr/>
          </p:nvSpPr>
          <p:spPr>
            <a:xfrm>
              <a:off x="6300192" y="2859782"/>
              <a:ext cx="1152128" cy="55598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Compare Model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post process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Results(</a:t>
              </a:r>
              <a:r>
                <a:rPr lang="en-US" altLang="zh-TW" sz="1100" kern="0" dirty="0">
                  <a:solidFill>
                    <a:schemeClr val="tx1"/>
                  </a:solidFill>
                  <a:ea typeface="新細明體"/>
                </a:rPr>
                <a:t>NMS</a:t>
              </a:r>
              <a:r>
                <a:rPr lang="en-US" altLang="zh-TW" sz="1100" kern="0" dirty="0">
                  <a:solidFill>
                    <a:schemeClr val="tx1"/>
                  </a:solidFill>
                  <a:latin typeface="Calibri"/>
                  <a:ea typeface="新細明體"/>
                </a:rPr>
                <a:t>)</a:t>
              </a:r>
              <a:endParaRPr lang="zh-TW" altLang="en-US" sz="11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358E8C5-9C71-4480-A95F-FE6681C135D6}"/>
                </a:ext>
              </a:extLst>
            </p:cNvPr>
            <p:cNvSpPr/>
            <p:nvPr/>
          </p:nvSpPr>
          <p:spPr>
            <a:xfrm>
              <a:off x="774398" y="2839704"/>
              <a:ext cx="1294022" cy="576064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400" kern="0" dirty="0">
                  <a:solidFill>
                    <a:schemeClr val="tx1"/>
                  </a:solidFill>
                  <a:latin typeface="Calibri"/>
                  <a:ea typeface="新細明體"/>
                </a:rPr>
                <a:t>Test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400" kern="0" dirty="0">
                  <a:solidFill>
                    <a:schemeClr val="tx1"/>
                  </a:solidFill>
                  <a:latin typeface="Calibri"/>
                  <a:ea typeface="新細明體"/>
                </a:rPr>
                <a:t>Dataset</a:t>
              </a:r>
            </a:p>
          </p:txBody>
        </p: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3DE60B38-D623-4474-B034-F28201C19A9F}"/>
                </a:ext>
              </a:extLst>
            </p:cNvPr>
            <p:cNvCxnSpPr>
              <a:stCxn id="14" idx="3"/>
              <a:endCxn id="6" idx="1"/>
            </p:cNvCxnSpPr>
            <p:nvPr/>
          </p:nvCxnSpPr>
          <p:spPr>
            <a:xfrm flipV="1">
              <a:off x="2068420" y="2792549"/>
              <a:ext cx="346862" cy="335187"/>
            </a:xfrm>
            <a:prstGeom prst="bent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532FAC17-BD03-4197-93CB-25AC079A420A}"/>
                </a:ext>
              </a:extLst>
            </p:cNvPr>
            <p:cNvCxnSpPr>
              <a:cxnSpLocks/>
              <a:stCxn id="14" idx="3"/>
              <a:endCxn id="9" idx="1"/>
            </p:cNvCxnSpPr>
            <p:nvPr/>
          </p:nvCxnSpPr>
          <p:spPr>
            <a:xfrm>
              <a:off x="2068420" y="3127736"/>
              <a:ext cx="1405129" cy="400661"/>
            </a:xfrm>
            <a:prstGeom prst="bentConnector3">
              <a:avLst>
                <a:gd name="adj1" fmla="val 12039"/>
              </a:avLst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284C1540-E2C6-4657-902F-804A5B54D5F6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473549" y="2792549"/>
              <a:ext cx="19216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F121A310-4C21-4E98-BB49-FCDEB0776A96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723977" y="2792549"/>
              <a:ext cx="1947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5719665E-5281-4643-9680-B33785F44DFA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 flipV="1">
              <a:off x="4723978" y="3528190"/>
              <a:ext cx="208061" cy="20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接點: 肘形 37">
              <a:extLst>
                <a:ext uri="{FF2B5EF4-FFF2-40B4-BE49-F238E27FC236}">
                  <a16:creationId xmlns:a16="http://schemas.microsoft.com/office/drawing/2014/main" id="{2F87DA5A-2A03-47BF-89A4-543693CA4622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5976944" y="2792549"/>
              <a:ext cx="323248" cy="345226"/>
            </a:xfrm>
            <a:prstGeom prst="bent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接點: 肘形 41">
              <a:extLst>
                <a:ext uri="{FF2B5EF4-FFF2-40B4-BE49-F238E27FC236}">
                  <a16:creationId xmlns:a16="http://schemas.microsoft.com/office/drawing/2014/main" id="{877A9E41-3C07-4C54-BDCF-A68B192D1E52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5990306" y="3137775"/>
              <a:ext cx="309886" cy="390415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E72C1578-9DCF-4BD8-9D58-883EC9BA85B9}"/>
              </a:ext>
            </a:extLst>
          </p:cNvPr>
          <p:cNvSpPr/>
          <p:nvPr/>
        </p:nvSpPr>
        <p:spPr>
          <a:xfrm>
            <a:off x="796973" y="4177957"/>
            <a:ext cx="8085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/>
              <a:t>Detail Reference SDK root path\VA8801_BSPSDK_v3.000.000\DUT Tool\</a:t>
            </a:r>
            <a:r>
              <a:rPr lang="fr-FR" altLang="zh-TW" sz="1200" dirty="0"/>
              <a:t>VA8801_DUT_Guide_V1.0.pdf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822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952DF-EFB9-4F0E-8BA1-7302674C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Validation AI Model on VA8801 chip via DUT(Device Under Test) Tool – 2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F26B7D-D6D6-42A6-84B6-CA715DE6B4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5536" y="1236415"/>
            <a:ext cx="4193084" cy="2127423"/>
          </a:xfrm>
          <a:prstGeom prst="rect">
            <a:avLst/>
          </a:prstGeo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2F1B318-08A5-4811-BB92-17241522E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71602"/>
            <a:ext cx="4479354" cy="3263503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TW" sz="1200" dirty="0"/>
              <a:t>Switch </a:t>
            </a:r>
            <a:r>
              <a:rPr lang="zh-TW" altLang="en-US" sz="1200" dirty="0"/>
              <a:t>「</a:t>
            </a:r>
            <a:r>
              <a:rPr lang="en-US" altLang="zh-TW" sz="1200" dirty="0"/>
              <a:t>Image verify</a:t>
            </a:r>
            <a:r>
              <a:rPr lang="zh-TW" altLang="en-US" sz="1200" dirty="0"/>
              <a:t>」</a:t>
            </a:r>
            <a:r>
              <a:rPr lang="en-US" altLang="zh-TW" sz="1200" dirty="0"/>
              <a:t> page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/>
              <a:t>Choose input image format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/>
              <a:t>Enter SOC_ISP_AXI_ADDR , in va8801_bsp\VA8801\PERIPHERALS\Drivers\</a:t>
            </a:r>
            <a:r>
              <a:rPr lang="en-US" altLang="zh-TW" sz="1200" dirty="0" err="1"/>
              <a:t>inc</a:t>
            </a:r>
            <a:r>
              <a:rPr lang="en-US" altLang="zh-TW" sz="1200" dirty="0"/>
              <a:t>\</a:t>
            </a:r>
            <a:r>
              <a:rPr lang="en-US" altLang="zh-TW" sz="1200" dirty="0" err="1"/>
              <a:t>SOC_ISP_Driver.h</a:t>
            </a:r>
            <a:endParaRPr lang="en-US" altLang="zh-TW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/>
              <a:t> Enter input image height, width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/>
              <a:t>Choose </a:t>
            </a:r>
            <a:r>
              <a:rPr lang="zh-TW" altLang="en-US" sz="1200" dirty="0"/>
              <a:t>「 </a:t>
            </a:r>
            <a:r>
              <a:rPr lang="en-US" altLang="zh-TW" sz="1200" dirty="0"/>
              <a:t>APP4</a:t>
            </a:r>
            <a:r>
              <a:rPr lang="zh-TW" altLang="en-US" sz="1200" dirty="0"/>
              <a:t> 」</a:t>
            </a:r>
            <a:endParaRPr lang="en-US" altLang="zh-TW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/>
              <a:t>Choose input image in DUT Tool root path, file name fixed 1.bmp or 1.jpg 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/>
              <a:t>Click Auto </a:t>
            </a:r>
            <a:r>
              <a:rPr lang="en-US" altLang="zh-TW" sz="1200" dirty="0" err="1"/>
              <a:t>Img</a:t>
            </a:r>
            <a:endParaRPr lang="zh-TW" altLang="en-US" sz="1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510AC-B9AC-4BCB-8606-BC01CE74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8C56CE-4B80-4C28-A1B0-144562A2FE11}"/>
              </a:ext>
            </a:extLst>
          </p:cNvPr>
          <p:cNvSpPr txBox="1"/>
          <p:nvPr/>
        </p:nvSpPr>
        <p:spPr>
          <a:xfrm>
            <a:off x="971600" y="1900627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2.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5682B9-3770-4613-9716-01BEC9012628}"/>
              </a:ext>
            </a:extLst>
          </p:cNvPr>
          <p:cNvSpPr txBox="1"/>
          <p:nvPr/>
        </p:nvSpPr>
        <p:spPr>
          <a:xfrm>
            <a:off x="971599" y="2091690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3.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A71E7CF-3D91-400B-81AB-A64CCF0EEDA5}"/>
              </a:ext>
            </a:extLst>
          </p:cNvPr>
          <p:cNvSpPr txBox="1"/>
          <p:nvPr/>
        </p:nvSpPr>
        <p:spPr>
          <a:xfrm>
            <a:off x="1290897" y="2658863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4.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C98E52-7B2C-4E30-9516-31D863415BB2}"/>
              </a:ext>
            </a:extLst>
          </p:cNvPr>
          <p:cNvSpPr txBox="1"/>
          <p:nvPr/>
        </p:nvSpPr>
        <p:spPr>
          <a:xfrm>
            <a:off x="3419872" y="2611829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5.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4E682F-0D9E-4751-B1BF-BA54616F2833}"/>
              </a:ext>
            </a:extLst>
          </p:cNvPr>
          <p:cNvSpPr txBox="1"/>
          <p:nvPr/>
        </p:nvSpPr>
        <p:spPr>
          <a:xfrm>
            <a:off x="3964871" y="2301101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6.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E73985B-7C1A-477C-B948-25D49F08AA7D}"/>
              </a:ext>
            </a:extLst>
          </p:cNvPr>
          <p:cNvSpPr txBox="1"/>
          <p:nvPr/>
        </p:nvSpPr>
        <p:spPr>
          <a:xfrm>
            <a:off x="3124917" y="2113987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7.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582AD6-8175-4F28-93B0-D785CDE36A3F}"/>
              </a:ext>
            </a:extLst>
          </p:cNvPr>
          <p:cNvSpPr/>
          <p:nvPr/>
        </p:nvSpPr>
        <p:spPr>
          <a:xfrm>
            <a:off x="1200524" y="1990445"/>
            <a:ext cx="491155" cy="1744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4E3F43-FBF7-46EB-9591-5DDA7038207B}"/>
              </a:ext>
            </a:extLst>
          </p:cNvPr>
          <p:cNvSpPr/>
          <p:nvPr/>
        </p:nvSpPr>
        <p:spPr>
          <a:xfrm>
            <a:off x="1191013" y="2180220"/>
            <a:ext cx="491155" cy="1744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0326CC-0F33-477A-B288-AC981B75F4F1}"/>
              </a:ext>
            </a:extLst>
          </p:cNvPr>
          <p:cNvSpPr/>
          <p:nvPr/>
        </p:nvSpPr>
        <p:spPr>
          <a:xfrm>
            <a:off x="1200523" y="2365390"/>
            <a:ext cx="491155" cy="3503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C7471C-A958-4757-BC84-EC3435B72FDD}"/>
              </a:ext>
            </a:extLst>
          </p:cNvPr>
          <p:cNvSpPr/>
          <p:nvPr/>
        </p:nvSpPr>
        <p:spPr>
          <a:xfrm>
            <a:off x="3357084" y="2467201"/>
            <a:ext cx="491155" cy="1751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43A6DD-D824-4B87-80E1-D95B05C8B9D6}"/>
              </a:ext>
            </a:extLst>
          </p:cNvPr>
          <p:cNvSpPr/>
          <p:nvPr/>
        </p:nvSpPr>
        <p:spPr>
          <a:xfrm>
            <a:off x="3891952" y="2164893"/>
            <a:ext cx="491155" cy="1751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98C790-8C25-437A-8371-B68090BF57AA}"/>
              </a:ext>
            </a:extLst>
          </p:cNvPr>
          <p:cNvSpPr/>
          <p:nvPr/>
        </p:nvSpPr>
        <p:spPr>
          <a:xfrm>
            <a:off x="3354413" y="2166882"/>
            <a:ext cx="491155" cy="1751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4767E5F-EEA4-4EA3-B40D-E0B1A5F4DB29}"/>
              </a:ext>
            </a:extLst>
          </p:cNvPr>
          <p:cNvSpPr/>
          <p:nvPr/>
        </p:nvSpPr>
        <p:spPr>
          <a:xfrm>
            <a:off x="1030811" y="1817989"/>
            <a:ext cx="491155" cy="1307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E057CE-99D2-490C-92FF-FE67AD723CD6}"/>
              </a:ext>
            </a:extLst>
          </p:cNvPr>
          <p:cNvSpPr txBox="1"/>
          <p:nvPr/>
        </p:nvSpPr>
        <p:spPr>
          <a:xfrm>
            <a:off x="796783" y="1720809"/>
            <a:ext cx="3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1.</a:t>
            </a:r>
            <a:endParaRPr lang="zh-TW" altLang="en-US" sz="1200" b="1" dirty="0">
              <a:solidFill>
                <a:srgbClr val="FF0000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717160-6E38-44D5-94E9-C6DDA753CE84}"/>
              </a:ext>
            </a:extLst>
          </p:cNvPr>
          <p:cNvSpPr/>
          <p:nvPr/>
        </p:nvSpPr>
        <p:spPr>
          <a:xfrm>
            <a:off x="796973" y="4177957"/>
            <a:ext cx="8085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/>
              <a:t>Detail Reference SDK root path\VA8801_BSPSDK_v3.000.000\DUT Tool\</a:t>
            </a:r>
            <a:r>
              <a:rPr lang="fr-FR" altLang="zh-TW" sz="1200" dirty="0"/>
              <a:t>VA8801_DUT_Guide_V1.0.pdf</a:t>
            </a:r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084202-5EB6-44C5-A625-23CD240D47B3}"/>
              </a:ext>
            </a:extLst>
          </p:cNvPr>
          <p:cNvSpPr/>
          <p:nvPr/>
        </p:nvSpPr>
        <p:spPr>
          <a:xfrm>
            <a:off x="1835696" y="2907906"/>
            <a:ext cx="1138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DUT Tool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2517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20502F4-7E2B-4370-8D18-0D931D41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dirty="0"/>
              <a:t>Appendix</a:t>
            </a:r>
            <a:endParaRPr lang="zh-TW" altLang="en-US" sz="80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CB10400-E9BF-4969-9BD3-60D1B7520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6B199E-C393-429B-AE08-A01E05A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229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B406304-D0FC-4778-BFC3-CE4078CD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Self-develop AI Model – How to Modify SDK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4FC2143-08E9-44D3-881D-2E6FC78B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413"/>
            <a:ext cx="8331075" cy="3263900"/>
          </a:xfrm>
        </p:spPr>
        <p:txBody>
          <a:bodyPr/>
          <a:lstStyle/>
          <a:p>
            <a:r>
              <a:rPr lang="en-US" altLang="zh-TW" sz="1400" dirty="0"/>
              <a:t>If you are developing your own AI model in TinyML and NPU projects, it is recommended to choose Gesture as the target for code-based modifications. The areas that need to be modified are as follows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1600" dirty="0"/>
              <a:t>TinyML Project</a:t>
            </a:r>
          </a:p>
          <a:p>
            <a:pPr marL="812800" lvl="2" indent="-228600">
              <a:buFont typeface="+mj-lt"/>
              <a:buAutoNum type="arabicPeriod"/>
            </a:pPr>
            <a:r>
              <a:rPr lang="fr-FR" altLang="zh-TW" sz="1000" dirty="0"/>
              <a:t>Modify </a:t>
            </a:r>
            <a:r>
              <a:rPr lang="en-US" altLang="zh-TW" sz="1000" dirty="0"/>
              <a:t>SOC_ISP_AXI_ADDR address in </a:t>
            </a:r>
            <a:r>
              <a:rPr lang="fr-FR" altLang="zh-TW" sz="1000" dirty="0"/>
              <a:t>va8801_bsp\VA8801\PERIPHERALS\Drivers\inc\</a:t>
            </a:r>
            <a:r>
              <a:rPr lang="en-US" altLang="zh-TW" sz="1000" dirty="0" err="1"/>
              <a:t>SOC_ISP_Driver.h</a:t>
            </a:r>
            <a:endParaRPr lang="en-US" altLang="zh-TW" sz="1000" dirty="0"/>
          </a:p>
          <a:p>
            <a:pPr lvl="2"/>
            <a:r>
              <a:rPr lang="en-US" altLang="zh-TW" sz="1000" dirty="0"/>
              <a:t>For example: AI Model input image : 320x320x3, SOC_ISP_AXI_ADDR = </a:t>
            </a:r>
            <a:r>
              <a:rPr lang="en-US" altLang="zh-TW" sz="1000" kern="0" dirty="0">
                <a:latin typeface="Cambria" panose="02040503050406030204" pitchFamily="18" charset="0"/>
              </a:rPr>
              <a:t>0x81000000 – 0x4B000 = 0x80FB5000</a:t>
            </a:r>
          </a:p>
          <a:p>
            <a:pPr lvl="2"/>
            <a:r>
              <a:rPr lang="en-US" altLang="zh-TW" sz="1000" dirty="0"/>
              <a:t>SOC_ISP_AXI_ADDR need setting </a:t>
            </a:r>
            <a:r>
              <a:rPr lang="en-US" altLang="zh-TW" sz="1000" kern="0" dirty="0">
                <a:latin typeface="Cambria" panose="02040503050406030204" pitchFamily="18" charset="0"/>
              </a:rPr>
              <a:t>0x8</a:t>
            </a:r>
            <a:r>
              <a:rPr lang="en-US" altLang="zh-TW" sz="1000" b="1" kern="0" dirty="0">
                <a:latin typeface="Cambria" panose="02040503050406030204" pitchFamily="18" charset="0"/>
              </a:rPr>
              <a:t>8</a:t>
            </a:r>
            <a:r>
              <a:rPr lang="en-US" altLang="zh-TW" sz="1000" kern="0" dirty="0">
                <a:latin typeface="Cambria" panose="02040503050406030204" pitchFamily="18" charset="0"/>
              </a:rPr>
              <a:t>FB5000</a:t>
            </a:r>
          </a:p>
          <a:p>
            <a:pPr marL="584200" lvl="2" indent="0">
              <a:buNone/>
            </a:pPr>
            <a:endParaRPr lang="en-US" altLang="zh-TW" sz="1000" kern="0" dirty="0">
              <a:latin typeface="Cambria" panose="02040503050406030204" pitchFamily="18" charset="0"/>
            </a:endParaRPr>
          </a:p>
          <a:p>
            <a:pPr marL="584200" lvl="2" indent="0">
              <a:buNone/>
            </a:pPr>
            <a:endParaRPr lang="en-US" altLang="zh-TW" sz="1000" kern="0" dirty="0">
              <a:latin typeface="Cambria" panose="02040503050406030204" pitchFamily="18" charset="0"/>
            </a:endParaRPr>
          </a:p>
          <a:p>
            <a:pPr marL="584200" lvl="2" indent="0">
              <a:buNone/>
            </a:pPr>
            <a:endParaRPr lang="en-US" altLang="zh-TW" sz="1000" kern="0" dirty="0">
              <a:latin typeface="Cambria" panose="02040503050406030204" pitchFamily="18" charset="0"/>
            </a:endParaRPr>
          </a:p>
          <a:p>
            <a:pPr marL="584200" lvl="2" indent="0">
              <a:buNone/>
            </a:pPr>
            <a:endParaRPr lang="en-US" altLang="zh-TW" sz="1000" kern="0" dirty="0">
              <a:latin typeface="Cambria" panose="02040503050406030204" pitchFamily="18" charset="0"/>
            </a:endParaRPr>
          </a:p>
          <a:p>
            <a:pPr marL="584200" lvl="2" indent="0">
              <a:buNone/>
            </a:pPr>
            <a:r>
              <a:rPr lang="en-US" altLang="zh-TW" sz="1000" kern="0" dirty="0">
                <a:latin typeface="Cambria" panose="02040503050406030204" pitchFamily="18" charset="0"/>
              </a:rPr>
              <a:t>2. </a:t>
            </a:r>
            <a:r>
              <a:rPr lang="en-US" altLang="zh-TW" sz="1000" dirty="0"/>
              <a:t>Modify the input image resolution according to the AI model</a:t>
            </a:r>
            <a:r>
              <a:rPr lang="en-US" altLang="zh-TW" sz="1000" kern="0" dirty="0">
                <a:latin typeface="Cambria" panose="02040503050406030204" pitchFamily="18" charset="0"/>
              </a:rPr>
              <a:t> in va8801_bsp\VA8801\PERIPHERALS\BSP\Components\</a:t>
            </a:r>
            <a:r>
              <a:rPr lang="en-US" altLang="zh-TW" sz="1000" kern="0" dirty="0" err="1">
                <a:latin typeface="Cambria" panose="02040503050406030204" pitchFamily="18" charset="0"/>
              </a:rPr>
              <a:t>inc</a:t>
            </a:r>
            <a:r>
              <a:rPr lang="en-US" altLang="zh-TW" sz="1000" kern="0" dirty="0">
                <a:latin typeface="Cambria" panose="02040503050406030204" pitchFamily="18" charset="0"/>
              </a:rPr>
              <a:t>\</a:t>
            </a:r>
            <a:r>
              <a:rPr lang="en-US" altLang="zh-TW" sz="1000" kern="0" dirty="0" err="1">
                <a:latin typeface="Cambria" panose="02040503050406030204" pitchFamily="18" charset="0"/>
              </a:rPr>
              <a:t>fiti_camera.h</a:t>
            </a:r>
            <a:endParaRPr lang="en-US" altLang="zh-TW" sz="1000" kern="0" dirty="0">
              <a:latin typeface="Cambria" panose="02040503050406030204" pitchFamily="18" charset="0"/>
            </a:endParaRPr>
          </a:p>
          <a:p>
            <a:pPr marL="584200" lvl="2" indent="0">
              <a:buNone/>
            </a:pPr>
            <a:endParaRPr lang="en-US" altLang="zh-TW" sz="1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CF44BA-763B-4739-BDAE-5B16BD5F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3ACDE6-671C-4727-9FA5-28FEF2D6468C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335B381-0ADB-41C1-8299-1E3B4CE9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61" y="3435846"/>
            <a:ext cx="7128792" cy="52145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FCC343B-341F-4E22-A490-3822C86C8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75" y="4060485"/>
            <a:ext cx="5375373" cy="55993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9308612-44B2-429C-B3FD-4C179939D89E}"/>
              </a:ext>
            </a:extLst>
          </p:cNvPr>
          <p:cNvSpPr/>
          <p:nvPr/>
        </p:nvSpPr>
        <p:spPr>
          <a:xfrm>
            <a:off x="1214388" y="3567066"/>
            <a:ext cx="2687687" cy="3902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522D236-10A5-4F30-B464-A4D316990E32}"/>
              </a:ext>
            </a:extLst>
          </p:cNvPr>
          <p:cNvSpPr/>
          <p:nvPr/>
        </p:nvSpPr>
        <p:spPr>
          <a:xfrm>
            <a:off x="1309788" y="4188042"/>
            <a:ext cx="2880320" cy="432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18046DD0-2E55-4DA1-B048-AB6C741FF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75" y="2557888"/>
            <a:ext cx="3528392" cy="60588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8250D27-771F-4FD8-B4DB-D3B70E98CF8C}"/>
              </a:ext>
            </a:extLst>
          </p:cNvPr>
          <p:cNvSpPr/>
          <p:nvPr/>
        </p:nvSpPr>
        <p:spPr>
          <a:xfrm>
            <a:off x="1309788" y="2782450"/>
            <a:ext cx="2808312" cy="1206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3ABDD27-3AAF-4246-BD45-705BB9C18F62}"/>
              </a:ext>
            </a:extLst>
          </p:cNvPr>
          <p:cNvGrpSpPr/>
          <p:nvPr/>
        </p:nvGrpSpPr>
        <p:grpSpPr>
          <a:xfrm>
            <a:off x="6764531" y="1545355"/>
            <a:ext cx="2190989" cy="1499828"/>
            <a:chOff x="9734893" y="2517247"/>
            <a:chExt cx="2190989" cy="1499828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971E232-0A94-4766-9658-199BE830082C}"/>
                </a:ext>
              </a:extLst>
            </p:cNvPr>
            <p:cNvSpPr/>
            <p:nvPr/>
          </p:nvSpPr>
          <p:spPr>
            <a:xfrm>
              <a:off x="10544542" y="2816424"/>
              <a:ext cx="1157680" cy="743742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AI</a:t>
              </a:r>
              <a:r>
                <a:rPr kumimoji="0" lang="zh-TW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Model</a:t>
              </a:r>
              <a:r>
                <a:rPr kumimoji="0" lang="zh-TW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kumimoji="0" lang="en-US" altLang="zh-TW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C</a:t>
              </a:r>
              <a:r>
                <a:rPr kumimoji="0" lang="zh-TW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Code</a:t>
              </a:r>
            </a:p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Usage Space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F54E47D-2648-4316-96F5-1379653D8E53}"/>
                </a:ext>
              </a:extLst>
            </p:cNvPr>
            <p:cNvSpPr/>
            <p:nvPr/>
          </p:nvSpPr>
          <p:spPr>
            <a:xfrm>
              <a:off x="10544542" y="3553930"/>
              <a:ext cx="1157680" cy="392246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AI Model </a:t>
              </a:r>
            </a:p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Input Image data</a:t>
              </a:r>
            </a:p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Usage Space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4A1D41E-EFA8-4E40-B8C9-6A5544BFC485}"/>
                </a:ext>
              </a:extLst>
            </p:cNvPr>
            <p:cNvSpPr/>
            <p:nvPr/>
          </p:nvSpPr>
          <p:spPr>
            <a:xfrm>
              <a:off x="10159052" y="2517247"/>
              <a:ext cx="176683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DDR</a:t>
              </a:r>
              <a:r>
                <a:rPr kumimoji="0" lang="en-US" altLang="zh-TW" sz="1100" kern="0" dirty="0">
                  <a:solidFill>
                    <a:srgbClr val="002060"/>
                  </a:solidFill>
                  <a:latin typeface="Cambria" panose="02040503050406030204" pitchFamily="18" charset="0"/>
                </a:rPr>
                <a:t>_</a:t>
              </a: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16M</a:t>
              </a:r>
              <a:r>
                <a:rPr kumimoji="0" lang="zh-TW" altLang="en-US" sz="1100" kern="0" dirty="0">
                  <a:solidFill>
                    <a:srgbClr val="002060"/>
                  </a:solidFill>
                  <a:latin typeface="Cambria" panose="02040503050406030204" pitchFamily="18" charset="0"/>
                </a:rPr>
                <a:t> </a:t>
              </a: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Memory</a:t>
              </a:r>
              <a:r>
                <a: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 </a:t>
              </a: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Layout</a:t>
              </a:r>
              <a:endParaRPr kumimoji="0" lang="zh-TW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7F6FABB-A93A-4417-9432-59BEC7E44B32}"/>
                </a:ext>
              </a:extLst>
            </p:cNvPr>
            <p:cNvSpPr/>
            <p:nvPr/>
          </p:nvSpPr>
          <p:spPr>
            <a:xfrm>
              <a:off x="9734893" y="2739366"/>
              <a:ext cx="86594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</a:rPr>
                <a:t>0x80000000</a:t>
              </a:r>
              <a:endParaRPr kumimoji="0" lang="zh-TW" altLang="en-US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F2928B3-66F0-4647-9938-4BF54BCFCC3D}"/>
                </a:ext>
              </a:extLst>
            </p:cNvPr>
            <p:cNvSpPr/>
            <p:nvPr/>
          </p:nvSpPr>
          <p:spPr>
            <a:xfrm>
              <a:off x="9734893" y="3786243"/>
              <a:ext cx="86594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</a:rPr>
                <a:t>0x81000000</a:t>
              </a:r>
              <a:endParaRPr kumimoji="0" lang="zh-TW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4E6EDD0-AB21-4647-BC8C-2DA7680C1F13}"/>
              </a:ext>
            </a:extLst>
          </p:cNvPr>
          <p:cNvGrpSpPr/>
          <p:nvPr/>
        </p:nvGrpSpPr>
        <p:grpSpPr>
          <a:xfrm>
            <a:off x="6438714" y="4034379"/>
            <a:ext cx="2705286" cy="792918"/>
            <a:chOff x="808366" y="2071990"/>
            <a:chExt cx="2880320" cy="1003815"/>
          </a:xfrm>
        </p:grpSpPr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BFC228B0-078E-4F3A-BCA7-2553051DBC61}"/>
                </a:ext>
              </a:extLst>
            </p:cNvPr>
            <p:cNvSpPr/>
            <p:nvPr/>
          </p:nvSpPr>
          <p:spPr>
            <a:xfrm>
              <a:off x="899591" y="2071990"/>
              <a:ext cx="2789095" cy="1003815"/>
            </a:xfrm>
            <a:prstGeom prst="roundRect">
              <a:avLst/>
            </a:prstGeom>
            <a:solidFill>
              <a:schemeClr val="accent3">
                <a:alpha val="23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2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4DC64FD3-74D9-4AB4-98E4-D90FA1A7BF5A}"/>
                </a:ext>
              </a:extLst>
            </p:cNvPr>
            <p:cNvSpPr/>
            <p:nvPr/>
          </p:nvSpPr>
          <p:spPr>
            <a:xfrm>
              <a:off x="993453" y="2355726"/>
              <a:ext cx="1256289" cy="669797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000" kern="0" dirty="0">
                  <a:solidFill>
                    <a:schemeClr val="tx1"/>
                  </a:solidFill>
                  <a:latin typeface="Calibri"/>
                  <a:ea typeface="新細明體"/>
                </a:rPr>
                <a:t>TinyML Project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000" kern="0" dirty="0">
                  <a:solidFill>
                    <a:schemeClr val="tx1"/>
                  </a:solidFill>
                  <a:ea typeface="新細明體"/>
                </a:rPr>
                <a:t>Choose Target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000" kern="0" dirty="0">
                  <a:solidFill>
                    <a:schemeClr val="tx1"/>
                  </a:solidFill>
                  <a:latin typeface="Calibri"/>
                  <a:ea typeface="新細明體"/>
                </a:rPr>
                <a:t>Gesture</a:t>
              </a:r>
              <a:endParaRPr lang="zh-TW" altLang="en-US" sz="10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8043BAD2-3E4C-483F-8862-A2A33626C245}"/>
                </a:ext>
              </a:extLst>
            </p:cNvPr>
            <p:cNvSpPr/>
            <p:nvPr/>
          </p:nvSpPr>
          <p:spPr>
            <a:xfrm>
              <a:off x="2343602" y="2355726"/>
              <a:ext cx="1268277" cy="669797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000" kern="0" dirty="0">
                  <a:solidFill>
                    <a:schemeClr val="tx1"/>
                  </a:solidFill>
                  <a:latin typeface="Calibri"/>
                  <a:ea typeface="新細明體"/>
                </a:rPr>
                <a:t>NPU Project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000" kern="0" dirty="0">
                  <a:solidFill>
                    <a:schemeClr val="tx1"/>
                  </a:solidFill>
                  <a:latin typeface="Calibri"/>
                  <a:ea typeface="新細明體"/>
                </a:rPr>
                <a:t>Choose Target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000" kern="0" dirty="0">
                  <a:solidFill>
                    <a:schemeClr val="tx1"/>
                  </a:solidFill>
                  <a:ea typeface="新細明體"/>
                </a:rPr>
                <a:t>Gesture</a:t>
              </a:r>
              <a:endParaRPr lang="zh-TW" altLang="en-US" sz="1000" kern="0" dirty="0">
                <a:solidFill>
                  <a:schemeClr val="tx1"/>
                </a:solidFill>
                <a:ea typeface="新細明體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E00A4EC6-AE55-4BA2-9D4A-0F31AD9925FA}"/>
                </a:ext>
              </a:extLst>
            </p:cNvPr>
            <p:cNvSpPr txBox="1"/>
            <p:nvPr/>
          </p:nvSpPr>
          <p:spPr>
            <a:xfrm>
              <a:off x="808366" y="2071990"/>
              <a:ext cx="16201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CPU(System)</a:t>
              </a:r>
              <a:endParaRPr lang="zh-TW" altLang="en-US" sz="1000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B0BAB72-A665-4C9F-AEC2-D4049D747D4F}"/>
                </a:ext>
              </a:extLst>
            </p:cNvPr>
            <p:cNvSpPr txBox="1"/>
            <p:nvPr/>
          </p:nvSpPr>
          <p:spPr>
            <a:xfrm>
              <a:off x="2297734" y="2078727"/>
              <a:ext cx="1152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NPU(AI)</a:t>
              </a:r>
              <a:endParaRPr lang="zh-TW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5164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B406304-D0FC-4778-BFC3-CE4078CD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Self-develop AI Model – How to Modify SDK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4FC2143-08E9-44D3-881D-2E6FC78B9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400" dirty="0"/>
              <a:t>If you are developing your own AI model in TinyML and NPU projects, it is recommended to choose Gesture as the target for code-based modifications. The areas that need to be modified are as follows</a:t>
            </a:r>
            <a:endParaRPr lang="en-US" altLang="zh-TW" sz="10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1500" dirty="0"/>
              <a:t>NPU Project</a:t>
            </a:r>
          </a:p>
          <a:p>
            <a:pPr marL="812800" lvl="2" indent="-228600">
              <a:buFont typeface="+mj-lt"/>
              <a:buAutoNum type="arabicPeriod"/>
            </a:pPr>
            <a:r>
              <a:rPr lang="en-US" altLang="zh-TW" sz="1000" dirty="0"/>
              <a:t>Model head file name in app\</a:t>
            </a:r>
            <a:r>
              <a:rPr lang="en-US" altLang="zh-TW" sz="1000" dirty="0" err="1"/>
              <a:t>task_nup_gesture.c</a:t>
            </a:r>
            <a:endParaRPr lang="en-US" altLang="zh-TW" sz="1000" dirty="0"/>
          </a:p>
          <a:p>
            <a:pPr marL="812800" lvl="2" indent="-228600">
              <a:buFont typeface="+mj-lt"/>
              <a:buAutoNum type="arabicPeriod"/>
            </a:pPr>
            <a:r>
              <a:rPr lang="en-US" altLang="zh-TW" sz="1000" dirty="0"/>
              <a:t>Model  API function name in app\</a:t>
            </a:r>
            <a:r>
              <a:rPr lang="en-US" altLang="zh-TW" sz="1000" dirty="0" err="1"/>
              <a:t>task_nup_gesture.c</a:t>
            </a:r>
            <a:endParaRPr lang="en-US" altLang="zh-TW" sz="1000" dirty="0"/>
          </a:p>
          <a:p>
            <a:pPr marL="812800" lvl="2" indent="-228600">
              <a:buFont typeface="+mj-lt"/>
              <a:buAutoNum type="arabicPeriod"/>
            </a:pPr>
            <a:r>
              <a:rPr lang="en-US" altLang="zh-TW" sz="1000" dirty="0"/>
              <a:t>Model struct name in app\</a:t>
            </a:r>
            <a:r>
              <a:rPr lang="en-US" altLang="zh-TW" sz="1000" dirty="0" err="1"/>
              <a:t>task_nup_gesture.c</a:t>
            </a:r>
            <a:endParaRPr lang="en-US" altLang="zh-TW" sz="1000" dirty="0"/>
          </a:p>
          <a:p>
            <a:pPr marL="812800" lvl="2" indent="-228600">
              <a:buFont typeface="+mj-lt"/>
              <a:buAutoNum type="arabicPeriod"/>
            </a:pPr>
            <a:r>
              <a:rPr lang="en-US" altLang="zh-TW" sz="1000" dirty="0"/>
              <a:t>Pre/post process in </a:t>
            </a:r>
            <a:r>
              <a:rPr lang="en-US" altLang="zh-TW" sz="1000" dirty="0" err="1"/>
              <a:t>main_and_config</a:t>
            </a:r>
            <a:r>
              <a:rPr lang="en-US" altLang="zh-TW" sz="1000" dirty="0"/>
              <a:t>\</a:t>
            </a:r>
            <a:r>
              <a:rPr lang="en-US" altLang="zh-TW" sz="1000" dirty="0" err="1"/>
              <a:t>pre_pocess.c</a:t>
            </a:r>
            <a:r>
              <a:rPr lang="zh-TW" altLang="en-US" sz="1000" dirty="0"/>
              <a:t>、</a:t>
            </a:r>
            <a:r>
              <a:rPr lang="en-US" altLang="zh-TW" sz="1000" dirty="0"/>
              <a:t> </a:t>
            </a:r>
            <a:r>
              <a:rPr lang="en-US" altLang="zh-TW" sz="1000" dirty="0" err="1"/>
              <a:t>post_pocess.c</a:t>
            </a:r>
            <a:endParaRPr lang="en-US" altLang="zh-TW" sz="1000" dirty="0"/>
          </a:p>
          <a:p>
            <a:pPr marL="812800" lvl="2" indent="-228600">
              <a:buFont typeface="+mj-lt"/>
              <a:buAutoNum type="arabicPeriod"/>
            </a:pPr>
            <a:r>
              <a:rPr lang="en-US" altLang="zh-TW" sz="1000" dirty="0"/>
              <a:t>Modify the image input resolution in NPU\Project\NPU\</a:t>
            </a:r>
            <a:r>
              <a:rPr lang="en-US" altLang="zh-TW" sz="1000" dirty="0" err="1"/>
              <a:t>dla.h</a:t>
            </a:r>
            <a:r>
              <a:rPr lang="en-US" altLang="zh-TW" sz="1000" dirty="0"/>
              <a:t>, which will be referenced in the </a:t>
            </a:r>
            <a:r>
              <a:rPr lang="en-US" altLang="zh-TW" sz="1000" dirty="0" err="1"/>
              <a:t>post_process.c</a:t>
            </a:r>
            <a:endParaRPr lang="zh-TW" altLang="en-US" sz="1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CF44BA-763B-4739-BDAE-5B16BD5F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3ACDE6-671C-4727-9FA5-28FEF2D6468C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254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B4AD20F-6B94-4E35-9B05-410341DD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120650"/>
            <a:ext cx="7886700" cy="993775"/>
          </a:xfrm>
        </p:spPr>
        <p:txBody>
          <a:bodyPr/>
          <a:lstStyle/>
          <a:p>
            <a:r>
              <a:rPr lang="en-US" altLang="zh-TW" dirty="0"/>
              <a:t>Self-develop AI Model – How to Modify SDK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A48888-D034-47D7-BECE-B0810879237F}"/>
              </a:ext>
            </a:extLst>
          </p:cNvPr>
          <p:cNvGrpSpPr/>
          <p:nvPr/>
        </p:nvGrpSpPr>
        <p:grpSpPr>
          <a:xfrm>
            <a:off x="107504" y="1140243"/>
            <a:ext cx="2525439" cy="3775034"/>
            <a:chOff x="318369" y="1131590"/>
            <a:chExt cx="2525439" cy="377503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1EFC2FC-D4ED-466F-8DEE-93A3060B9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131590"/>
              <a:ext cx="2520280" cy="377503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F78587B-EDDC-4EF2-AED0-D00C6135AD3E}"/>
                </a:ext>
              </a:extLst>
            </p:cNvPr>
            <p:cNvSpPr/>
            <p:nvPr/>
          </p:nvSpPr>
          <p:spPr>
            <a:xfrm>
              <a:off x="683568" y="1707654"/>
              <a:ext cx="779761" cy="1440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386C521-4710-4BBF-902F-E6DE5C3893E8}"/>
                </a:ext>
              </a:extLst>
            </p:cNvPr>
            <p:cNvSpPr/>
            <p:nvPr/>
          </p:nvSpPr>
          <p:spPr>
            <a:xfrm>
              <a:off x="683568" y="2101751"/>
              <a:ext cx="779761" cy="1440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B6CF43F-1DC7-4420-86A7-5A2CECC5EE56}"/>
                </a:ext>
              </a:extLst>
            </p:cNvPr>
            <p:cNvSpPr/>
            <p:nvPr/>
          </p:nvSpPr>
          <p:spPr>
            <a:xfrm>
              <a:off x="823255" y="2427734"/>
              <a:ext cx="796417" cy="1440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96FEE18-F311-424E-9AD3-47A74BC7EF10}"/>
                </a:ext>
              </a:extLst>
            </p:cNvPr>
            <p:cNvSpPr/>
            <p:nvPr/>
          </p:nvSpPr>
          <p:spPr>
            <a:xfrm>
              <a:off x="318369" y="2374652"/>
              <a:ext cx="315044" cy="2160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C6A80C9E-0F42-4B6B-8C78-3B14FE21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8875DC3-7297-4458-AECB-92D8F8A5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10" y="803679"/>
            <a:ext cx="6346098" cy="35913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4E82D0E-BCF1-4788-872C-4FADEAAB381B}"/>
              </a:ext>
            </a:extLst>
          </p:cNvPr>
          <p:cNvSpPr/>
          <p:nvPr/>
        </p:nvSpPr>
        <p:spPr>
          <a:xfrm>
            <a:off x="3141442" y="2461361"/>
            <a:ext cx="2448272" cy="133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3D83F9-7D0B-480C-A5BE-7C3934DA7CA4}"/>
              </a:ext>
            </a:extLst>
          </p:cNvPr>
          <p:cNvSpPr/>
          <p:nvPr/>
        </p:nvSpPr>
        <p:spPr>
          <a:xfrm>
            <a:off x="3645498" y="4261562"/>
            <a:ext cx="3528392" cy="133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9AE5B3-2028-4EDE-8E35-B05C9FB0599F}"/>
              </a:ext>
            </a:extLst>
          </p:cNvPr>
          <p:cNvSpPr/>
          <p:nvPr/>
        </p:nvSpPr>
        <p:spPr>
          <a:xfrm>
            <a:off x="4000181" y="4106946"/>
            <a:ext cx="3528392" cy="1546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E9E68B-EE92-4ECB-BDC9-4FE1F3C15FF8}"/>
              </a:ext>
            </a:extLst>
          </p:cNvPr>
          <p:cNvSpPr/>
          <p:nvPr/>
        </p:nvSpPr>
        <p:spPr>
          <a:xfrm>
            <a:off x="2739582" y="4385657"/>
            <a:ext cx="6245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D0D0D"/>
                </a:solidFill>
                <a:latin typeface="+mn-lt"/>
              </a:rPr>
              <a:t>Modify the name in the red box .</a:t>
            </a:r>
          </a:p>
          <a:p>
            <a:r>
              <a:rPr lang="en-US" altLang="zh-TW" sz="1200" dirty="0">
                <a:solidFill>
                  <a:srgbClr val="0D0D0D"/>
                </a:solidFill>
                <a:latin typeface="+mn-lt"/>
              </a:rPr>
              <a:t>referenced in the "</a:t>
            </a:r>
            <a:r>
              <a:rPr lang="en-US" altLang="zh-TW" sz="1200" dirty="0" err="1">
                <a:solidFill>
                  <a:srgbClr val="0D0D0D"/>
                </a:solidFill>
                <a:latin typeface="+mn-lt"/>
              </a:rPr>
              <a:t>tvmgen_model_xxx.h</a:t>
            </a:r>
            <a:r>
              <a:rPr lang="en-US" altLang="zh-TW" sz="1200" dirty="0">
                <a:solidFill>
                  <a:srgbClr val="0D0D0D"/>
                </a:solidFill>
                <a:latin typeface="+mn-lt"/>
              </a:rPr>
              <a:t>" file in the include folder of the AI Model C code generated by the Tengen compiler.</a:t>
            </a:r>
            <a:endParaRPr lang="zh-TW" altLang="en-US" sz="1200" dirty="0">
              <a:latin typeface="+mn-lt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ADF7B7A-6CF6-450F-B7B7-9B58F30EF00F}"/>
              </a:ext>
            </a:extLst>
          </p:cNvPr>
          <p:cNvSpPr txBox="1"/>
          <p:nvPr/>
        </p:nvSpPr>
        <p:spPr>
          <a:xfrm>
            <a:off x="4499992" y="383526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2.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28B733C-FABD-4451-9A37-C63516126C13}"/>
              </a:ext>
            </a:extLst>
          </p:cNvPr>
          <p:cNvSpPr txBox="1"/>
          <p:nvPr/>
        </p:nvSpPr>
        <p:spPr>
          <a:xfrm>
            <a:off x="4439408" y="222029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1.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A2B1B0-5F14-4651-A36B-45684D3CE43E}"/>
              </a:ext>
            </a:extLst>
          </p:cNvPr>
          <p:cNvSpPr txBox="1"/>
          <p:nvPr/>
        </p:nvSpPr>
        <p:spPr>
          <a:xfrm>
            <a:off x="2937521" y="414303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3.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EF40FF2-83CE-482D-B6B9-FF583A885237}"/>
              </a:ext>
            </a:extLst>
          </p:cNvPr>
          <p:cNvGrpSpPr/>
          <p:nvPr/>
        </p:nvGrpSpPr>
        <p:grpSpPr>
          <a:xfrm>
            <a:off x="6017307" y="1287835"/>
            <a:ext cx="2948211" cy="1154104"/>
            <a:chOff x="6125797" y="2143572"/>
            <a:chExt cx="2948211" cy="1154104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6534B56-ADB9-44F0-A1D1-B2A5C55F1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5797" y="2143572"/>
              <a:ext cx="2948211" cy="1154104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63FBF76-B928-46C0-8D83-6510A9B860E6}"/>
                </a:ext>
              </a:extLst>
            </p:cNvPr>
            <p:cNvSpPr/>
            <p:nvPr/>
          </p:nvSpPr>
          <p:spPr>
            <a:xfrm>
              <a:off x="6462713" y="2780581"/>
              <a:ext cx="2568624" cy="792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3ECA2D5-15B3-4AB4-8660-9F6C85E23551}"/>
                </a:ext>
              </a:extLst>
            </p:cNvPr>
            <p:cNvSpPr txBox="1"/>
            <p:nvPr/>
          </p:nvSpPr>
          <p:spPr>
            <a:xfrm>
              <a:off x="6174681" y="2651014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4.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D752D60-0114-4F11-8F19-FE94F8F47BC4}"/>
                </a:ext>
              </a:extLst>
            </p:cNvPr>
            <p:cNvSpPr/>
            <p:nvPr/>
          </p:nvSpPr>
          <p:spPr>
            <a:xfrm>
              <a:off x="6455140" y="2899106"/>
              <a:ext cx="2568624" cy="792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kern="0" dirty="0">
                <a:solidFill>
                  <a:srgbClr val="0000FF"/>
                </a:solidFill>
                <a:latin typeface="Calibri"/>
                <a:ea typeface="新細明體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11EE0818-4C80-461E-A9C8-9879A0540208}"/>
                </a:ext>
              </a:extLst>
            </p:cNvPr>
            <p:cNvSpPr txBox="1"/>
            <p:nvPr/>
          </p:nvSpPr>
          <p:spPr>
            <a:xfrm>
              <a:off x="6174681" y="280275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5.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5527B216-0DAE-46D5-BF19-8AF0098FB233}"/>
              </a:ext>
            </a:extLst>
          </p:cNvPr>
          <p:cNvSpPr/>
          <p:nvPr/>
        </p:nvSpPr>
        <p:spPr>
          <a:xfrm>
            <a:off x="6792505" y="2327260"/>
            <a:ext cx="1235879" cy="79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BBF2642-AE9F-4F73-86FD-44F50C25AA54}"/>
              </a:ext>
            </a:extLst>
          </p:cNvPr>
          <p:cNvSpPr txBox="1"/>
          <p:nvPr/>
        </p:nvSpPr>
        <p:spPr>
          <a:xfrm>
            <a:off x="6076880" y="219447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6.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F3923D-2DBF-4980-BFB2-A083D2560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892"/>
          <a:stretch/>
        </p:blipFill>
        <p:spPr>
          <a:xfrm>
            <a:off x="6076880" y="2593621"/>
            <a:ext cx="2997128" cy="1168468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566F7C3D-F5A1-4108-9824-51DC89DDAE22}"/>
              </a:ext>
            </a:extLst>
          </p:cNvPr>
          <p:cNvSpPr/>
          <p:nvPr/>
        </p:nvSpPr>
        <p:spPr>
          <a:xfrm>
            <a:off x="6910633" y="2846894"/>
            <a:ext cx="1117751" cy="79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60C36E6-762F-4605-A106-AB2CBD66BAED}"/>
              </a:ext>
            </a:extLst>
          </p:cNvPr>
          <p:cNvSpPr/>
          <p:nvPr/>
        </p:nvSpPr>
        <p:spPr>
          <a:xfrm>
            <a:off x="7469508" y="3258778"/>
            <a:ext cx="1117751" cy="79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FFB2F6-B8C9-43FF-80B0-07858B1848DE}"/>
              </a:ext>
            </a:extLst>
          </p:cNvPr>
          <p:cNvSpPr/>
          <p:nvPr/>
        </p:nvSpPr>
        <p:spPr>
          <a:xfrm>
            <a:off x="6823957" y="3430336"/>
            <a:ext cx="2091317" cy="79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61DF6C8-6A91-4EF4-AC2E-9071FD42BF00}"/>
              </a:ext>
            </a:extLst>
          </p:cNvPr>
          <p:cNvSpPr txBox="1"/>
          <p:nvPr/>
        </p:nvSpPr>
        <p:spPr>
          <a:xfrm>
            <a:off x="6462713" y="271362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7.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8938EEA-5544-4854-B366-85F2619D5014}"/>
              </a:ext>
            </a:extLst>
          </p:cNvPr>
          <p:cNvSpPr txBox="1"/>
          <p:nvPr/>
        </p:nvSpPr>
        <p:spPr>
          <a:xfrm>
            <a:off x="6564220" y="329308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8.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72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B4AD20F-6B94-4E35-9B05-410341DD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Self-develop AI Model – How to Modify SDK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C6A80C9E-0F42-4B6B-8C78-3B14FE21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2F01175-2A31-4FDD-8FB0-C511D5B0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03598"/>
            <a:ext cx="5948224" cy="36004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C061487-FD95-40BB-88EC-F0904A4F392C}"/>
              </a:ext>
            </a:extLst>
          </p:cNvPr>
          <p:cNvSpPr/>
          <p:nvPr/>
        </p:nvSpPr>
        <p:spPr>
          <a:xfrm>
            <a:off x="1187624" y="1203598"/>
            <a:ext cx="1800200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9D1E445-5936-41FB-87DD-63C4422CE44C}"/>
              </a:ext>
            </a:extLst>
          </p:cNvPr>
          <p:cNvSpPr/>
          <p:nvPr/>
        </p:nvSpPr>
        <p:spPr>
          <a:xfrm>
            <a:off x="539552" y="2787774"/>
            <a:ext cx="41044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146AB8-B3F9-48AA-85AF-F65612FE2489}"/>
              </a:ext>
            </a:extLst>
          </p:cNvPr>
          <p:cNvSpPr/>
          <p:nvPr/>
        </p:nvSpPr>
        <p:spPr>
          <a:xfrm>
            <a:off x="467544" y="3219822"/>
            <a:ext cx="41044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D02B014-6A02-40F6-9BCC-3A8D8DD95288}"/>
              </a:ext>
            </a:extLst>
          </p:cNvPr>
          <p:cNvSpPr/>
          <p:nvPr/>
        </p:nvSpPr>
        <p:spPr>
          <a:xfrm>
            <a:off x="467544" y="3716734"/>
            <a:ext cx="2448272" cy="136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16E61A7-07A6-4037-8B61-B0D1890B9864}"/>
              </a:ext>
            </a:extLst>
          </p:cNvPr>
          <p:cNvSpPr/>
          <p:nvPr/>
        </p:nvSpPr>
        <p:spPr>
          <a:xfrm>
            <a:off x="411808" y="4515965"/>
            <a:ext cx="2520280" cy="136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418598-419B-43B2-A372-D5B75A74243A}"/>
              </a:ext>
            </a:extLst>
          </p:cNvPr>
          <p:cNvSpPr txBox="1"/>
          <p:nvPr/>
        </p:nvSpPr>
        <p:spPr>
          <a:xfrm>
            <a:off x="251520" y="268696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2.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F9830D1-5B8B-403C-AF20-ABE402E33851}"/>
              </a:ext>
            </a:extLst>
          </p:cNvPr>
          <p:cNvSpPr txBox="1"/>
          <p:nvPr/>
        </p:nvSpPr>
        <p:spPr>
          <a:xfrm>
            <a:off x="179512" y="313079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3.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00ADE68-A5AD-4DEA-99C5-08A539507183}"/>
              </a:ext>
            </a:extLst>
          </p:cNvPr>
          <p:cNvSpPr txBox="1"/>
          <p:nvPr/>
        </p:nvSpPr>
        <p:spPr>
          <a:xfrm>
            <a:off x="937730" y="11252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1.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D12AF1C-A5A7-47DF-B5E9-3E3288DAE245}"/>
              </a:ext>
            </a:extLst>
          </p:cNvPr>
          <p:cNvSpPr txBox="1"/>
          <p:nvPr/>
        </p:nvSpPr>
        <p:spPr>
          <a:xfrm>
            <a:off x="123776" y="3621893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4.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E32D5CA-BBF2-4643-8053-ADB564833A13}"/>
              </a:ext>
            </a:extLst>
          </p:cNvPr>
          <p:cNvSpPr txBox="1"/>
          <p:nvPr/>
        </p:nvSpPr>
        <p:spPr>
          <a:xfrm>
            <a:off x="123776" y="443399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5.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DACFCAE-911F-4630-AF07-5ADD179369E8}"/>
              </a:ext>
            </a:extLst>
          </p:cNvPr>
          <p:cNvSpPr/>
          <p:nvPr/>
        </p:nvSpPr>
        <p:spPr>
          <a:xfrm>
            <a:off x="2681288" y="472660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n-lt"/>
              </a:rPr>
              <a:t>The naming of 1 to 8 will be based on the AI Model</a:t>
            </a:r>
            <a:endParaRPr lang="zh-TW" altLang="en-US" sz="14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08E27C-EAF4-48A9-9B3E-31CFA66ED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14"/>
          <a:stretch/>
        </p:blipFill>
        <p:spPr>
          <a:xfrm>
            <a:off x="4547812" y="3525638"/>
            <a:ext cx="4560692" cy="124696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8E40D0F-C558-4CE5-B3EC-31FC22A1112A}"/>
              </a:ext>
            </a:extLst>
          </p:cNvPr>
          <p:cNvSpPr/>
          <p:nvPr/>
        </p:nvSpPr>
        <p:spPr>
          <a:xfrm>
            <a:off x="859291" y="3852839"/>
            <a:ext cx="1552469" cy="136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0CC0748-B10B-4943-8499-BDF82BD30186}"/>
              </a:ext>
            </a:extLst>
          </p:cNvPr>
          <p:cNvSpPr txBox="1"/>
          <p:nvPr/>
        </p:nvSpPr>
        <p:spPr>
          <a:xfrm>
            <a:off x="649698" y="386816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7.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6F6CB0-34EC-4D07-8C6B-91592B5B5468}"/>
              </a:ext>
            </a:extLst>
          </p:cNvPr>
          <p:cNvSpPr/>
          <p:nvPr/>
        </p:nvSpPr>
        <p:spPr>
          <a:xfrm>
            <a:off x="894011" y="4668366"/>
            <a:ext cx="1517750" cy="988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0264EA4-8D2C-4CFE-B5F1-567BC36BE4A5}"/>
              </a:ext>
            </a:extLst>
          </p:cNvPr>
          <p:cNvSpPr txBox="1"/>
          <p:nvPr/>
        </p:nvSpPr>
        <p:spPr>
          <a:xfrm>
            <a:off x="699138" y="467389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6.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700753-D642-4F47-8DB5-88B3BA091D4C}"/>
              </a:ext>
            </a:extLst>
          </p:cNvPr>
          <p:cNvSpPr/>
          <p:nvPr/>
        </p:nvSpPr>
        <p:spPr>
          <a:xfrm>
            <a:off x="5292080" y="4177053"/>
            <a:ext cx="2232248" cy="1948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2BBDE92-3071-4BBB-A93F-A89F75F6DF22}"/>
              </a:ext>
            </a:extLst>
          </p:cNvPr>
          <p:cNvSpPr txBox="1"/>
          <p:nvPr/>
        </p:nvSpPr>
        <p:spPr>
          <a:xfrm>
            <a:off x="6120172" y="391527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8.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34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CB7D2C-0A72-4517-85EC-EE45D665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Self-develop AI Model – How to Modify SDK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BE2068-2492-4C2C-BD37-7DAEC0C7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73" y="1134208"/>
            <a:ext cx="7886700" cy="3263900"/>
          </a:xfrm>
        </p:spPr>
        <p:txBody>
          <a:bodyPr/>
          <a:lstStyle/>
          <a:p>
            <a:r>
              <a:rPr lang="fr-FR" altLang="zh-TW" sz="1200" dirty="0"/>
              <a:t>va8801_bsp\VA8801\NPU\Project\NPU</a:t>
            </a:r>
            <a:r>
              <a:rPr lang="en-US" altLang="zh-TW" sz="1200" dirty="0"/>
              <a:t>\</a:t>
            </a:r>
            <a:r>
              <a:rPr lang="en-US" altLang="zh-TW" sz="1200" dirty="0" err="1"/>
              <a:t>dla.h</a:t>
            </a:r>
            <a:endParaRPr lang="en-US" altLang="zh-TW" sz="1200" dirty="0"/>
          </a:p>
          <a:p>
            <a:pPr lvl="1"/>
            <a:r>
              <a:rPr lang="en-US" altLang="zh-TW" sz="1200" dirty="0"/>
              <a:t>Modify this section of the code according to the AI model</a:t>
            </a:r>
            <a:endParaRPr lang="zh-TW" altLang="en-US" sz="1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6C6D89-56A8-440B-9CF1-56B8B92D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8CC19F-3357-4A2A-9802-C12B52CB9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625984"/>
            <a:ext cx="5063852" cy="31127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B2812A-65B4-4F9E-92F5-4A4A6708BEEB}"/>
              </a:ext>
            </a:extLst>
          </p:cNvPr>
          <p:cNvSpPr/>
          <p:nvPr/>
        </p:nvSpPr>
        <p:spPr>
          <a:xfrm>
            <a:off x="2339751" y="3507854"/>
            <a:ext cx="4122962" cy="11521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TW" altLang="en-US" sz="1600" kern="0" dirty="0">
              <a:solidFill>
                <a:srgbClr val="0000FF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001840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62ECB7-8AC6-4B66-B40E-6D86A85E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REVISION HISTORY – 1 </a:t>
            </a:r>
            <a:endParaRPr lang="zh-TW" altLang="en-US" dirty="0"/>
          </a:p>
        </p:txBody>
      </p:sp>
      <p:graphicFrame>
        <p:nvGraphicFramePr>
          <p:cNvPr id="9" name="內容版面配置區 8">
            <a:extLst>
              <a:ext uri="{FF2B5EF4-FFF2-40B4-BE49-F238E27FC236}">
                <a16:creationId xmlns:a16="http://schemas.microsoft.com/office/drawing/2014/main" id="{5D776098-F2FC-4D3A-8D3A-7FE01088D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304981"/>
              </p:ext>
            </p:extLst>
          </p:nvPr>
        </p:nvGraphicFramePr>
        <p:xfrm>
          <a:off x="633413" y="1371600"/>
          <a:ext cx="788670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251">
                  <a:extLst>
                    <a:ext uri="{9D8B030D-6E8A-4147-A177-3AD203B41FA5}">
                      <a16:colId xmlns:a16="http://schemas.microsoft.com/office/drawing/2014/main" val="201331917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13654465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39245483"/>
                    </a:ext>
                  </a:extLst>
                </a:gridCol>
                <a:gridCol w="4956225">
                  <a:extLst>
                    <a:ext uri="{9D8B030D-6E8A-4147-A177-3AD203B41FA5}">
                      <a16:colId xmlns:a16="http://schemas.microsoft.com/office/drawing/2014/main" val="2087446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Revision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Author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424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3.0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2024/05/27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Jason SYU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New issued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144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2024/05/30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Jason SYU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zh-TW" dirty="0"/>
                        <a:t>Modify How to Start VA8801 Flow chart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zh-TW" dirty="0"/>
                        <a:t>Update Self-develop AI Model – How to Modify Target in NPU Project 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zh-TW" dirty="0"/>
                        <a:t>Update </a:t>
                      </a:r>
                      <a:r>
                        <a:rPr lang="it-IT" altLang="zh-TW" dirty="0"/>
                        <a:t>VA8801 AI Model zoo Introduction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it-IT" altLang="zh-TW" dirty="0"/>
                        <a:t>Update </a:t>
                      </a:r>
                      <a:r>
                        <a:rPr lang="en-US" altLang="zh-TW" dirty="0"/>
                        <a:t>How to Update VA8801 Firmware via DFU(Device Firmware Update) Tool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83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3.2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2024/06/07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Jason SYU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TW" dirty="0"/>
                        <a:t>Modify the Outline struct</a:t>
                      </a:r>
                    </a:p>
                    <a:p>
                      <a:pPr marL="228600" marR="0" lvl="0" indent="-22860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t-IT" altLang="zh-TW" dirty="0"/>
                        <a:t>Update </a:t>
                      </a:r>
                      <a:r>
                        <a:rPr lang="en-US" altLang="zh-TW" dirty="0"/>
                        <a:t>How to Update VA8801 Firmware via DFU(Device Firmware Update) Tool – 2 ~ 7</a:t>
                      </a:r>
                    </a:p>
                    <a:p>
                      <a:pPr marL="228600" marR="0" lvl="0" indent="-22860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t-IT" altLang="zh-TW" dirty="0"/>
                        <a:t>Update </a:t>
                      </a:r>
                      <a:r>
                        <a:rPr lang="en-US" altLang="zh-TW" dirty="0"/>
                        <a:t>How to Start Development flow chart</a:t>
                      </a:r>
                    </a:p>
                    <a:p>
                      <a:pPr marL="228600" marR="0" lvl="0" indent="-22860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t-IT" altLang="zh-TW" dirty="0"/>
                        <a:t>Update </a:t>
                      </a:r>
                      <a:r>
                        <a:rPr lang="en-US" altLang="zh-TW" dirty="0"/>
                        <a:t>How to Using Tengen Compiler – 2 ~ 5 </a:t>
                      </a:r>
                    </a:p>
                    <a:p>
                      <a:pPr marL="228600" marR="0" lvl="0" indent="-22860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TW" dirty="0"/>
                        <a:t>Update How to Validation AI Model on VA8801 chip via DUT(Device Under Test) Tool – 1 ~2</a:t>
                      </a:r>
                    </a:p>
                    <a:p>
                      <a:pPr marL="228600" marR="0" lvl="0" indent="-228600" algn="l" defTabSz="583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TW" dirty="0"/>
                        <a:t>Update Self-develop AI Model – How to Modify SDK Project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233849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C4C1F48-760B-46A3-A4E0-409003C6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74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58E919-ED8C-4992-9766-6AA7861A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– VA8801 Projects and Tools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8574C1-4BA4-4B72-87C0-0B9D29D1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3" y="1371600"/>
            <a:ext cx="7886700" cy="3263900"/>
          </a:xfrm>
        </p:spPr>
        <p:txBody>
          <a:bodyPr/>
          <a:lstStyle/>
          <a:p>
            <a:r>
              <a:rPr lang="en-US" altLang="zh-TW" dirty="0"/>
              <a:t>SDK TinyML Project Brief</a:t>
            </a:r>
          </a:p>
          <a:p>
            <a:r>
              <a:rPr lang="en-US" altLang="zh-TW" dirty="0"/>
              <a:t>SDK NPU Project Brief</a:t>
            </a:r>
          </a:p>
          <a:p>
            <a:r>
              <a:rPr lang="en-US" altLang="zh-TW" dirty="0"/>
              <a:t>How to Using Tengen Compiler (AI Model Compiler)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B4A2F6-8638-45BB-8FF5-AC71B848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107CC74-3D2E-4333-8741-618E09330CA4}"/>
              </a:ext>
            </a:extLst>
          </p:cNvPr>
          <p:cNvGrpSpPr/>
          <p:nvPr/>
        </p:nvGrpSpPr>
        <p:grpSpPr>
          <a:xfrm>
            <a:off x="633413" y="2643758"/>
            <a:ext cx="5829299" cy="1162325"/>
            <a:chOff x="755576" y="2472362"/>
            <a:chExt cx="5829299" cy="116232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F9D76EA-E9C3-4DEC-B9FC-BB9EF8D20877}"/>
                </a:ext>
              </a:extLst>
            </p:cNvPr>
            <p:cNvSpPr/>
            <p:nvPr/>
          </p:nvSpPr>
          <p:spPr>
            <a:xfrm>
              <a:off x="904111" y="2986615"/>
              <a:ext cx="1368152" cy="6480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TinyML Project Brief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8F16217-7BB1-4011-8E98-F8E8F77C00EF}"/>
                </a:ext>
              </a:extLst>
            </p:cNvPr>
            <p:cNvSpPr/>
            <p:nvPr/>
          </p:nvSpPr>
          <p:spPr>
            <a:xfrm>
              <a:off x="2918075" y="2983873"/>
              <a:ext cx="1368152" cy="6480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NPU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 Project Brief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7A7CBD4-8928-4FE6-BB39-96FE5092FE59}"/>
                </a:ext>
              </a:extLst>
            </p:cNvPr>
            <p:cNvSpPr/>
            <p:nvPr/>
          </p:nvSpPr>
          <p:spPr>
            <a:xfrm>
              <a:off x="4932038" y="2986615"/>
              <a:ext cx="1652837" cy="6480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Tengen Compiler Introduction</a:t>
              </a:r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21DEF8C3-A22C-4183-9E6A-29BE8CAC48F5}"/>
                </a:ext>
              </a:extLst>
            </p:cNvPr>
            <p:cNvSpPr/>
            <p:nvPr/>
          </p:nvSpPr>
          <p:spPr>
            <a:xfrm>
              <a:off x="2383375" y="3097429"/>
              <a:ext cx="441348" cy="431260"/>
            </a:xfrm>
            <a:prstGeom prst="right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新細明體"/>
              </a:endParaRPr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B023A4CB-AD9B-4F27-83DB-3C68264354A5}"/>
                </a:ext>
              </a:extLst>
            </p:cNvPr>
            <p:cNvSpPr/>
            <p:nvPr/>
          </p:nvSpPr>
          <p:spPr>
            <a:xfrm>
              <a:off x="4388459" y="3086055"/>
              <a:ext cx="441348" cy="431260"/>
            </a:xfrm>
            <a:prstGeom prst="right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新細明體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7633F5-243E-4228-AA90-75A0F52AF544}"/>
                </a:ext>
              </a:extLst>
            </p:cNvPr>
            <p:cNvSpPr/>
            <p:nvPr/>
          </p:nvSpPr>
          <p:spPr>
            <a:xfrm>
              <a:off x="755576" y="2472362"/>
              <a:ext cx="1200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Starting</a:t>
              </a:r>
              <a:endParaRPr lang="zh-TW" altLang="en-US" sz="2000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994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10756" y="2067694"/>
            <a:ext cx="2534668" cy="76944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TW" sz="4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charset="0"/>
              </a:rPr>
              <a:t>THANKS</a:t>
            </a:r>
            <a:endParaRPr lang="zh-TW" altLang="en-US" sz="4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Aria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58E919-ED8C-4992-9766-6AA7861A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– VA8801 Firmware Update and AI Model Validation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8574C1-4BA4-4B72-87C0-0B9D29D1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3" y="1371600"/>
            <a:ext cx="8403084" cy="3263900"/>
          </a:xfrm>
        </p:spPr>
        <p:txBody>
          <a:bodyPr/>
          <a:lstStyle/>
          <a:p>
            <a:r>
              <a:rPr lang="en-US" altLang="zh-TW" dirty="0"/>
              <a:t>How to Update VA8801 Firmware via DFU(Device Firmware Update) Tool</a:t>
            </a:r>
          </a:p>
          <a:p>
            <a:r>
              <a:rPr lang="en-US" altLang="zh-TW" dirty="0"/>
              <a:t>How to Validation AI Model(.</a:t>
            </a:r>
            <a:r>
              <a:rPr lang="en-US" altLang="zh-TW" dirty="0" err="1"/>
              <a:t>tflite</a:t>
            </a:r>
            <a:r>
              <a:rPr lang="en-US" altLang="zh-TW" dirty="0"/>
              <a:t> int8) on VA8801 chip via DUT(Device Under Test) tool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B4A2F6-8638-45BB-8FF5-AC71B848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1CC1A75-E632-4249-AB83-5C7708A377A4}"/>
              </a:ext>
            </a:extLst>
          </p:cNvPr>
          <p:cNvGrpSpPr/>
          <p:nvPr/>
        </p:nvGrpSpPr>
        <p:grpSpPr>
          <a:xfrm>
            <a:off x="683568" y="2571750"/>
            <a:ext cx="4463148" cy="1296144"/>
            <a:chOff x="633413" y="2643758"/>
            <a:chExt cx="4463148" cy="129614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F9D76EA-E9C3-4DEC-B9FC-BB9EF8D20877}"/>
                </a:ext>
              </a:extLst>
            </p:cNvPr>
            <p:cNvSpPr/>
            <p:nvPr/>
          </p:nvSpPr>
          <p:spPr>
            <a:xfrm>
              <a:off x="702218" y="3147055"/>
              <a:ext cx="1708117" cy="79284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DFU</a:t>
              </a:r>
              <a:r>
                <a:rPr lang="zh-TW" altLang="en-US" sz="1600" kern="0" dirty="0">
                  <a:solidFill>
                    <a:schemeClr val="tx2"/>
                  </a:solidFill>
                  <a:ea typeface="新細明體"/>
                </a:rPr>
                <a:t> </a:t>
              </a: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Tool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Update VA8801 Firmware</a:t>
              </a:r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21DEF8C3-A22C-4183-9E6A-29BE8CAC48F5}"/>
                </a:ext>
              </a:extLst>
            </p:cNvPr>
            <p:cNvSpPr/>
            <p:nvPr/>
          </p:nvSpPr>
          <p:spPr>
            <a:xfrm>
              <a:off x="2505621" y="3327847"/>
              <a:ext cx="441348" cy="431260"/>
            </a:xfrm>
            <a:prstGeom prst="right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TW" altLang="en-US" sz="16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新細明體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7633F5-243E-4228-AA90-75A0F52AF544}"/>
                </a:ext>
              </a:extLst>
            </p:cNvPr>
            <p:cNvSpPr/>
            <p:nvPr/>
          </p:nvSpPr>
          <p:spPr>
            <a:xfrm>
              <a:off x="633413" y="2643758"/>
              <a:ext cx="1200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rgbClr val="7030A0"/>
                  </a:solidFill>
                  <a:latin typeface="Comic Sans MS" panose="030F0702030302020204" pitchFamily="66" charset="0"/>
                </a:rPr>
                <a:t>Starting</a:t>
              </a:r>
              <a:endParaRPr lang="zh-TW" altLang="en-US" sz="2000" dirty="0">
                <a:solidFill>
                  <a:srgbClr val="7030A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D8CB6FB-CB17-41AD-BDBB-184335AB98B6}"/>
                </a:ext>
              </a:extLst>
            </p:cNvPr>
            <p:cNvSpPr/>
            <p:nvPr/>
          </p:nvSpPr>
          <p:spPr>
            <a:xfrm>
              <a:off x="3042255" y="3147055"/>
              <a:ext cx="2054306" cy="79284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DUT Tool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Validation TFLite INT8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2"/>
                  </a:solidFill>
                  <a:ea typeface="新細明體"/>
                </a:rPr>
                <a:t>Model on Chip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23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88FB708-1EA2-4F8D-8593-7D4BC07D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VA8801 AI Chip Introduction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8B712B2-E7D2-4CF0-9D15-5A8C8C085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B7391B-CDAF-41A9-9AE2-C603FFA0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49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41A27-D1CE-40C2-9DF5-E1D3E04C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VA8801</a:t>
            </a:r>
            <a:r>
              <a:rPr lang="zh-TW" altLang="en-US" dirty="0"/>
              <a:t> </a:t>
            </a:r>
            <a:r>
              <a:rPr lang="en-US" altLang="zh-TW" dirty="0"/>
              <a:t>Architecture Introduction – 1 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37C05CD-E9BA-402C-AE15-C1F7E6F6D56B}"/>
              </a:ext>
            </a:extLst>
          </p:cNvPr>
          <p:cNvGrpSpPr/>
          <p:nvPr/>
        </p:nvGrpSpPr>
        <p:grpSpPr>
          <a:xfrm>
            <a:off x="1979712" y="1563638"/>
            <a:ext cx="4824536" cy="2812958"/>
            <a:chOff x="1691680" y="1270960"/>
            <a:chExt cx="4824536" cy="2812958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B5E50DF2-6898-49E8-A97E-A2E19E91C6BE}"/>
                </a:ext>
              </a:extLst>
            </p:cNvPr>
            <p:cNvSpPr/>
            <p:nvPr/>
          </p:nvSpPr>
          <p:spPr>
            <a:xfrm>
              <a:off x="1691680" y="1275606"/>
              <a:ext cx="4824536" cy="2808312"/>
            </a:xfrm>
            <a:prstGeom prst="roundRect">
              <a:avLst/>
            </a:prstGeom>
            <a:solidFill>
              <a:schemeClr val="accent3">
                <a:alpha val="23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6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6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6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84F5932A-C9F2-4653-8CD9-EE459EBFE4B5}"/>
                </a:ext>
              </a:extLst>
            </p:cNvPr>
            <p:cNvSpPr/>
            <p:nvPr/>
          </p:nvSpPr>
          <p:spPr>
            <a:xfrm>
              <a:off x="2051720" y="1635646"/>
              <a:ext cx="1944216" cy="230425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6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6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6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1"/>
                  </a:solidFill>
                  <a:latin typeface="Calibri"/>
                  <a:ea typeface="新細明體"/>
                </a:rPr>
                <a:t>TinyML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600" kern="0" dirty="0">
                  <a:solidFill>
                    <a:schemeClr val="tx1"/>
                  </a:solidFill>
                  <a:latin typeface="Calibri"/>
                  <a:ea typeface="新細明體"/>
                </a:rPr>
                <a:t>Project</a:t>
              </a:r>
              <a:endParaRPr lang="zh-TW" altLang="en-US" sz="16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E0D77CA-5E4B-4BCF-A999-C549B8C4AF7C}"/>
                </a:ext>
              </a:extLst>
            </p:cNvPr>
            <p:cNvSpPr/>
            <p:nvPr/>
          </p:nvSpPr>
          <p:spPr>
            <a:xfrm>
              <a:off x="4211960" y="1635646"/>
              <a:ext cx="1944216" cy="2304256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4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4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TW" sz="1400" kern="0" dirty="0">
                <a:solidFill>
                  <a:schemeClr val="tx1"/>
                </a:solidFill>
                <a:latin typeface="Calibri"/>
                <a:ea typeface="新細明體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400" kern="0" dirty="0">
                  <a:solidFill>
                    <a:schemeClr val="tx1"/>
                  </a:solidFill>
                  <a:latin typeface="Calibri"/>
                  <a:ea typeface="新細明體"/>
                </a:rPr>
                <a:t>Tengen Compiler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400" kern="0" dirty="0">
                  <a:solidFill>
                    <a:schemeClr val="tx1"/>
                  </a:solidFill>
                  <a:latin typeface="Calibri"/>
                  <a:ea typeface="新細明體"/>
                </a:rPr>
                <a:t>And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400" kern="0" dirty="0">
                  <a:solidFill>
                    <a:schemeClr val="tx1"/>
                  </a:solidFill>
                  <a:latin typeface="Calibri"/>
                  <a:ea typeface="新細明體"/>
                </a:rPr>
                <a:t>NPU Project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2D8C840-821C-4F11-836F-234E8249325D}"/>
                </a:ext>
              </a:extLst>
            </p:cNvPr>
            <p:cNvSpPr txBox="1"/>
            <p:nvPr/>
          </p:nvSpPr>
          <p:spPr>
            <a:xfrm>
              <a:off x="2256148" y="1270960"/>
              <a:ext cx="1620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CPU(System)</a:t>
              </a:r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DE4EF45-D37C-4731-83EA-AE714CD2F6D9}"/>
                </a:ext>
              </a:extLst>
            </p:cNvPr>
            <p:cNvSpPr txBox="1"/>
            <p:nvPr/>
          </p:nvSpPr>
          <p:spPr>
            <a:xfrm>
              <a:off x="4608004" y="127096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NPU(AI)</a:t>
              </a:r>
              <a:endParaRPr lang="zh-TW" altLang="en-US" dirty="0"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A66234B-FCF8-4B80-A74B-03F42AC09E8E}"/>
              </a:ext>
            </a:extLst>
          </p:cNvPr>
          <p:cNvSpPr txBox="1"/>
          <p:nvPr/>
        </p:nvSpPr>
        <p:spPr>
          <a:xfrm>
            <a:off x="3398003" y="1155755"/>
            <a:ext cx="198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VA8801 AI Chip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2BED764-408F-41F7-9A0F-92EE006C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1B379-E456-4785-B900-A6205A36BE13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588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39BDA39-F702-4401-9148-1FE91E74D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5856" y="830347"/>
            <a:ext cx="5868144" cy="2760394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TW" sz="1200" b="1" dirty="0">
                <a:solidFill>
                  <a:schemeClr val="accent1"/>
                </a:solidFill>
              </a:rPr>
              <a:t>TinyML Project</a:t>
            </a:r>
          </a:p>
          <a:p>
            <a:pPr lvl="1"/>
            <a:r>
              <a:rPr lang="en-US" altLang="zh-TW" sz="1200" dirty="0"/>
              <a:t>VA8801 BSP/SDK Switch Target - </a:t>
            </a:r>
            <a:r>
              <a:rPr lang="en-US" altLang="zh-TW" sz="1200" dirty="0" err="1"/>
              <a:t>Dual_AV</a:t>
            </a:r>
            <a:r>
              <a:rPr lang="en-US" altLang="zh-TW" sz="1200" dirty="0"/>
              <a:t>(</a:t>
            </a:r>
            <a:r>
              <a:rPr lang="en-US" altLang="zh-TW" sz="1200" dirty="0" err="1"/>
              <a:t>audio+video</a:t>
            </a:r>
            <a:r>
              <a:rPr lang="en-US" altLang="zh-TW" sz="1200" dirty="0"/>
              <a:t>) , </a:t>
            </a:r>
            <a:r>
              <a:rPr lang="en-US" altLang="zh-TW" sz="1200" dirty="0" err="1"/>
              <a:t>Face_detection</a:t>
            </a:r>
            <a:r>
              <a:rPr lang="en-US" altLang="zh-TW" sz="1200" dirty="0"/>
              <a:t> , Gesture</a:t>
            </a:r>
          </a:p>
          <a:p>
            <a:pPr lvl="1"/>
            <a:r>
              <a:rPr lang="en-US" altLang="zh-TW" sz="1200" b="1" dirty="0"/>
              <a:t>The above Targets have corresponding Targets in NPU Project</a:t>
            </a:r>
          </a:p>
          <a:p>
            <a:pPr lvl="2"/>
            <a:r>
              <a:rPr lang="en-US" altLang="zh-TW" sz="800" dirty="0"/>
              <a:t>if the [TinyML project chooses: Gesture], the [NPU Project Target also chooses: Gesture]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b="1" dirty="0">
                <a:solidFill>
                  <a:schemeClr val="accent6"/>
                </a:solidFill>
              </a:rPr>
              <a:t>NPU Project</a:t>
            </a:r>
          </a:p>
          <a:p>
            <a:pPr lvl="1"/>
            <a:r>
              <a:rPr lang="en-US" altLang="zh-TW" sz="1200" dirty="0"/>
              <a:t>VA8801 AI Mode Zoo </a:t>
            </a:r>
          </a:p>
          <a:p>
            <a:pPr lvl="2"/>
            <a:r>
              <a:rPr lang="en-US" altLang="zh-TW" sz="700" dirty="0">
                <a:hlinkClick r:id="rId2"/>
              </a:rPr>
              <a:t>https://github.com/FITI-HCITA/VA8801_Model_Zoo</a:t>
            </a:r>
            <a:endParaRPr lang="en-US" altLang="zh-TW" sz="700" dirty="0"/>
          </a:p>
          <a:p>
            <a:pPr lvl="2"/>
            <a:r>
              <a:rPr lang="en-US" altLang="zh-TW" sz="700" dirty="0"/>
              <a:t>git clone https://github.com/FITI-HCITA/VA8801_Model_Zoo.git</a:t>
            </a:r>
          </a:p>
          <a:p>
            <a:pPr lvl="1"/>
            <a:r>
              <a:rPr lang="en-US" altLang="zh-TW" sz="1200" dirty="0"/>
              <a:t>Self-develop AI Model</a:t>
            </a:r>
          </a:p>
          <a:p>
            <a:pPr lvl="2"/>
            <a:r>
              <a:rPr lang="en-US" altLang="zh-TW" sz="800" dirty="0"/>
              <a:t>Support OPs, please refer to DLA Docs SDK root path\ VA8801_BSPSDK_v3.000.000\Doc\DLA\VA8801_DLA_Guide_V0.3_20240521.pdf)</a:t>
            </a:r>
          </a:p>
          <a:p>
            <a:pPr lvl="2"/>
            <a:r>
              <a:rPr lang="en-US" altLang="zh-TW" sz="800" dirty="0"/>
              <a:t>If using </a:t>
            </a:r>
            <a:r>
              <a:rPr lang="en-US" altLang="zh-TW" sz="800" dirty="0" err="1"/>
              <a:t>PyTorch</a:t>
            </a:r>
            <a:r>
              <a:rPr lang="en-US" altLang="zh-TW" sz="800" dirty="0"/>
              <a:t> to train the AI model, you need to export it in .</a:t>
            </a:r>
            <a:r>
              <a:rPr lang="en-US" altLang="zh-TW" sz="800" dirty="0" err="1"/>
              <a:t>onnx</a:t>
            </a:r>
            <a:r>
              <a:rPr lang="en-US" altLang="zh-TW" sz="800" dirty="0"/>
              <a:t> format </a:t>
            </a:r>
            <a:r>
              <a:rPr lang="en-US" altLang="zh-TW" sz="800" dirty="0">
                <a:sym typeface="Wingdings" panose="05000000000000000000" pitchFamily="2" charset="2"/>
              </a:rPr>
              <a:t></a:t>
            </a:r>
            <a:r>
              <a:rPr lang="en-US" altLang="zh-TW" sz="800" dirty="0"/>
              <a:t> convert to TensorFlow</a:t>
            </a:r>
            <a:r>
              <a:rPr lang="en-US" altLang="zh-TW" sz="800" dirty="0">
                <a:sym typeface="Wingdings" panose="05000000000000000000" pitchFamily="2" charset="2"/>
              </a:rPr>
              <a:t>  </a:t>
            </a:r>
            <a:r>
              <a:rPr lang="en-US" altLang="zh-TW" sz="800" dirty="0"/>
              <a:t>Quantize INT8(Full integer quantization) </a:t>
            </a:r>
            <a:r>
              <a:rPr lang="en-US" altLang="zh-TW" sz="800" dirty="0">
                <a:sym typeface="Wingdings" panose="05000000000000000000" pitchFamily="2" charset="2"/>
              </a:rPr>
              <a:t></a:t>
            </a:r>
            <a:r>
              <a:rPr lang="en-US" altLang="zh-TW" sz="800" dirty="0"/>
              <a:t>INT8 AI model (.</a:t>
            </a:r>
            <a:r>
              <a:rPr lang="en-US" altLang="zh-TW" sz="800" dirty="0" err="1"/>
              <a:t>tflite</a:t>
            </a:r>
            <a:r>
              <a:rPr lang="en-US" altLang="zh-TW" sz="800" dirty="0"/>
              <a:t>)</a:t>
            </a:r>
          </a:p>
          <a:p>
            <a:pPr lvl="2"/>
            <a:r>
              <a:rPr lang="en-US" altLang="zh-TW" sz="800" dirty="0">
                <a:sym typeface="Wingdings" panose="05000000000000000000" pitchFamily="2" charset="2"/>
              </a:rPr>
              <a:t>If using TensorFlow to train the AI model  Quantize INT8(Full integer quantization)  INT8 AI model (.</a:t>
            </a:r>
            <a:r>
              <a:rPr lang="en-US" altLang="zh-TW" sz="800" dirty="0" err="1">
                <a:sym typeface="Wingdings" panose="05000000000000000000" pitchFamily="2" charset="2"/>
              </a:rPr>
              <a:t>tflite</a:t>
            </a:r>
            <a:r>
              <a:rPr lang="en-US" altLang="zh-TW" sz="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zh-TW" sz="1200" dirty="0"/>
              <a:t>The current Tengen Compiler supports only TFLite INT8</a:t>
            </a:r>
          </a:p>
          <a:p>
            <a:pPr lvl="2"/>
            <a:r>
              <a:rPr lang="en-US" altLang="zh-TW" sz="700" dirty="0"/>
              <a:t>Generate AI Model C Code in your specified  INT8 AI model (.</a:t>
            </a:r>
            <a:r>
              <a:rPr lang="en-US" altLang="zh-TW" sz="700" dirty="0" err="1"/>
              <a:t>tflite</a:t>
            </a:r>
            <a:r>
              <a:rPr lang="en-US" altLang="zh-TW" sz="700" dirty="0"/>
              <a:t>) path</a:t>
            </a:r>
          </a:p>
          <a:p>
            <a:pPr lvl="1"/>
            <a:r>
              <a:rPr lang="en-US" altLang="zh-TW" sz="1200" dirty="0"/>
              <a:t>Copy Model C code to SDK NPU Project</a:t>
            </a:r>
          </a:p>
          <a:p>
            <a:pPr lvl="2"/>
            <a:r>
              <a:rPr lang="en-US" altLang="zh-TW" sz="700" dirty="0"/>
              <a:t>Reference SDK root path\VA8801_BSPSDK_v3.000.000\Tengen Compiler\</a:t>
            </a:r>
            <a:r>
              <a:rPr lang="nb-NO" altLang="zh-TW" sz="700" dirty="0"/>
              <a:t>Tengen Compiler User Guide v1.0.3.pdf</a:t>
            </a:r>
          </a:p>
          <a:p>
            <a:pPr lvl="1"/>
            <a:r>
              <a:rPr lang="nb-NO" altLang="zh-TW" sz="1200" dirty="0"/>
              <a:t>NPU Switch Target</a:t>
            </a:r>
          </a:p>
          <a:p>
            <a:pPr lvl="2"/>
            <a:r>
              <a:rPr lang="en-US" altLang="zh-TW" sz="700" dirty="0"/>
              <a:t>If  the NPU  project chooses Gesture, the TinyML Project Target also chooses Gesture</a:t>
            </a:r>
          </a:p>
          <a:p>
            <a:pPr lvl="2"/>
            <a:r>
              <a:rPr lang="en-US" altLang="zh-TW" sz="700" b="1" dirty="0"/>
              <a:t>if self-develop AI Model ,</a:t>
            </a:r>
            <a:r>
              <a:rPr lang="zh-TW" altLang="en-US" sz="700" b="1" dirty="0"/>
              <a:t> </a:t>
            </a:r>
            <a:r>
              <a:rPr lang="en-US" altLang="zh-TW" sz="700" b="1" dirty="0"/>
              <a:t>you can reference Gesture Target then modify meet your app (ref </a:t>
            </a:r>
            <a:r>
              <a:rPr lang="en-US" altLang="zh-TW" sz="800" b="1" dirty="0"/>
              <a:t>page Self-develop AI Model – How to Modify SDK Project</a:t>
            </a:r>
            <a:r>
              <a:rPr lang="en-US" altLang="zh-TW" sz="700" b="1" dirty="0"/>
              <a:t>)</a:t>
            </a:r>
          </a:p>
          <a:p>
            <a:pPr lvl="1"/>
            <a:r>
              <a:rPr lang="en-US" altLang="zh-TW" sz="1200" dirty="0"/>
              <a:t>Development pre/post process</a:t>
            </a:r>
          </a:p>
          <a:p>
            <a:pPr lvl="2"/>
            <a:r>
              <a:rPr lang="en-US" altLang="zh-TW" sz="700" dirty="0"/>
              <a:t>Self-define development pre/post process in SDK NPU Project </a:t>
            </a:r>
            <a:r>
              <a:rPr lang="en-US" altLang="zh-TW" sz="700" dirty="0" err="1"/>
              <a:t>main_and_config</a:t>
            </a:r>
            <a:r>
              <a:rPr lang="en-US" altLang="zh-TW" sz="700" dirty="0"/>
              <a:t> folder</a:t>
            </a:r>
          </a:p>
          <a:p>
            <a:pPr lvl="2"/>
            <a:r>
              <a:rPr lang="en-US" altLang="zh-TW" sz="700" dirty="0"/>
              <a:t>Reference SDK root path\VA8801_BSPSDK_v3.000.000\Doc\</a:t>
            </a:r>
            <a:r>
              <a:rPr lang="en-US" altLang="zh-TW" sz="700" dirty="0" err="1"/>
              <a:t>VSCode</a:t>
            </a:r>
            <a:r>
              <a:rPr lang="en-US" altLang="zh-TW" sz="700" dirty="0"/>
              <a:t>\ </a:t>
            </a:r>
            <a:r>
              <a:rPr lang="en-US" altLang="zh-TW" sz="700" dirty="0" err="1"/>
              <a:t>VSCode_Toolchain_Build</a:t>
            </a:r>
            <a:r>
              <a:rPr lang="en-US" altLang="zh-TW" sz="700" dirty="0"/>
              <a:t> </a:t>
            </a:r>
            <a:r>
              <a:rPr lang="en-US" altLang="zh-TW" sz="700" dirty="0" err="1"/>
              <a:t>System_user</a:t>
            </a:r>
            <a:r>
              <a:rPr lang="en-US" altLang="zh-TW" sz="700" dirty="0"/>
              <a:t> guide_v2.0.pdf</a:t>
            </a:r>
          </a:p>
          <a:p>
            <a:pPr lvl="1"/>
            <a:endParaRPr lang="zh-TW" altLang="en-US" sz="12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E1AB905-D87C-4BF7-9C1D-8FAB1EBD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98664"/>
            <a:ext cx="7886700" cy="993775"/>
          </a:xfrm>
        </p:spPr>
        <p:txBody>
          <a:bodyPr/>
          <a:lstStyle/>
          <a:p>
            <a:r>
              <a:rPr lang="en-US" altLang="zh-TW" dirty="0"/>
              <a:t>VA8801</a:t>
            </a:r>
            <a:r>
              <a:rPr lang="zh-TW" altLang="en-US" dirty="0"/>
              <a:t> </a:t>
            </a:r>
            <a:r>
              <a:rPr lang="en-US" altLang="zh-TW" dirty="0"/>
              <a:t>Architecture Introduction – 2</a:t>
            </a:r>
            <a:endParaRPr lang="zh-TW" altLang="en-US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6FDF99A-9E38-44A6-936A-A4B5900B8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E07AD-610E-4F56-B022-C0105D14DB67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15781B-B716-4965-A286-33ED48CB1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96" y="792768"/>
            <a:ext cx="2378736" cy="417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43129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a:spPr>
      <a:bodyPr wrap="square" rtlCol="0" anchor="t"/>
      <a:lstStyle>
        <a:defPPr algn="ctr" eaLnBrk="1" fontAlgn="auto" hangingPunct="1">
          <a:spcBef>
            <a:spcPts val="0"/>
          </a:spcBef>
          <a:spcAft>
            <a:spcPts val="0"/>
          </a:spcAft>
          <a:defRPr sz="1600" kern="0" dirty="0" smtClean="0">
            <a:solidFill>
              <a:srgbClr val="0000FF"/>
            </a:solidFill>
            <a:latin typeface="Calibri"/>
            <a:ea typeface="新細明體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130662</TotalTime>
  <Words>4094</Words>
  <Application>Microsoft Office PowerPoint</Application>
  <PresentationFormat>如螢幕大小 (16:9)</PresentationFormat>
  <Paragraphs>632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50</vt:i4>
      </vt:variant>
    </vt:vector>
  </HeadingPairs>
  <TitlesOfParts>
    <vt:vector size="63" baseType="lpstr">
      <vt:lpstr>Microsoft YaHei</vt:lpstr>
      <vt:lpstr>微軟正黑體</vt:lpstr>
      <vt:lpstr>新細明體</vt:lpstr>
      <vt:lpstr>Arial</vt:lpstr>
      <vt:lpstr>Calibri</vt:lpstr>
      <vt:lpstr>Calibri Light</vt:lpstr>
      <vt:lpstr>Cambria</vt:lpstr>
      <vt:lpstr>Comic Sans MS</vt:lpstr>
      <vt:lpstr>Helvetica</vt:lpstr>
      <vt:lpstr>Wingdings</vt:lpstr>
      <vt:lpstr>Wingdings 2</vt:lpstr>
      <vt:lpstr>預設簡報設計</vt:lpstr>
      <vt:lpstr>HDOfficeLightV0</vt:lpstr>
      <vt:lpstr>VA8801 SDK  Handbook V3.2 </vt:lpstr>
      <vt:lpstr>Outline</vt:lpstr>
      <vt:lpstr>Outline – VA8801 AI Chip Introduction</vt:lpstr>
      <vt:lpstr>Outline – VA8801 Development Preparation</vt:lpstr>
      <vt:lpstr>Outline – VA8801 Projects and Tools Introduction</vt:lpstr>
      <vt:lpstr>Outline – VA8801 Firmware Update and AI Model Validation Introduction</vt:lpstr>
      <vt:lpstr>VA8801 AI Chip Introduction </vt:lpstr>
      <vt:lpstr>VA8801 Architecture Introduction – 1 </vt:lpstr>
      <vt:lpstr>VA8801 Architecture Introduction – 2</vt:lpstr>
      <vt:lpstr>VA8801 Architecture Introduction – 3</vt:lpstr>
      <vt:lpstr>VA8801 SDK Directory Introduction – 1 </vt:lpstr>
      <vt:lpstr>VA8801 SDK Directory Introduction – 2 </vt:lpstr>
      <vt:lpstr>VA8801 Development Preparation </vt:lpstr>
      <vt:lpstr>VA8801 AI Model Zoo Introduction</vt:lpstr>
      <vt:lpstr>How to Bring Up DemoKit Board – 1</vt:lpstr>
      <vt:lpstr>How to Bring Up DemoKit Board – 2 </vt:lpstr>
      <vt:lpstr>How to Bring Up DemoKit Board – 3</vt:lpstr>
      <vt:lpstr>How to Bring Up DemoKit Board – 4</vt:lpstr>
      <vt:lpstr>How to Bring Up DemoKit Board – 5</vt:lpstr>
      <vt:lpstr>How to Bring Up DemoKit Board – 6</vt:lpstr>
      <vt:lpstr>How to Install Development Environment</vt:lpstr>
      <vt:lpstr>How to Start Development</vt:lpstr>
      <vt:lpstr>VA8801 Projects and AI Tool Introduction </vt:lpstr>
      <vt:lpstr>VA8801 Projects and AI Tool Introduction</vt:lpstr>
      <vt:lpstr>VA8801 TinyML Project Brief – 1</vt:lpstr>
      <vt:lpstr>VA8801 TinyML Project Brief – 2 </vt:lpstr>
      <vt:lpstr>VA8801 NPU Project Brief</vt:lpstr>
      <vt:lpstr>How to Using Tengen Compiler – 1 </vt:lpstr>
      <vt:lpstr>How to Using Tengen Compiler – 2</vt:lpstr>
      <vt:lpstr>How to Using Tengen Compiler – 3</vt:lpstr>
      <vt:lpstr>How to Using Tengen Compiler – 4</vt:lpstr>
      <vt:lpstr>How to Using Tengen Compiler – 5</vt:lpstr>
      <vt:lpstr>VA8801 Firmware Update and AI Model Validation Introduction </vt:lpstr>
      <vt:lpstr>How to Update VA8801 Firmware via DFU(Device Firmware Update) Tool – 1 </vt:lpstr>
      <vt:lpstr>How to Update VA8801 Firmware via DFU(Device Firmware Update) Tool – 2 </vt:lpstr>
      <vt:lpstr>How to Update VA8801 Firmware via DFU(Device Firmware Update) Tool – 3 </vt:lpstr>
      <vt:lpstr>How to Update VA8801 Firmware via DFU(Device Firmware Update) Tool – 4 </vt:lpstr>
      <vt:lpstr>How to Update VA8801 Firmware via DFU(Device Firmware Update) Tool – 5</vt:lpstr>
      <vt:lpstr>How to Update VA8801 Firmware via DFU(Device Firmware Update) Tool – 6</vt:lpstr>
      <vt:lpstr>How to Update VA8801 Firmware via DFU(Device Firmware Update) Tool – 7</vt:lpstr>
      <vt:lpstr>How to Validation AI Model on VA8801 chip via DUT(Device Under Test) Tool – 1 </vt:lpstr>
      <vt:lpstr>How to Validation AI Model on VA8801 chip via DUT(Device Under Test) Tool – 2</vt:lpstr>
      <vt:lpstr>Appendix</vt:lpstr>
      <vt:lpstr>Self-develop AI Model – How to Modify SDK Project 1</vt:lpstr>
      <vt:lpstr>Self-develop AI Model – How to Modify SDK Project 2</vt:lpstr>
      <vt:lpstr>Self-develop AI Model – How to Modify SDK Project 2</vt:lpstr>
      <vt:lpstr>Self-develop AI Model – How to Modify SDK Project 3</vt:lpstr>
      <vt:lpstr>Self-develop AI Model – How to Modify SDK Project 4</vt:lpstr>
      <vt:lpstr>REVISION HISTORY – 1 </vt:lpstr>
      <vt:lpstr>PowerPoint 簡報</vt:lpstr>
    </vt:vector>
  </TitlesOfParts>
  <Company>cnb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VA8801 SDK Handbook V1.0</dc:title>
  <dc:creator>jason.syu(許育誠)</dc:creator>
  <cp:lastModifiedBy>jason.syu(許育誠)</cp:lastModifiedBy>
  <cp:revision>5963</cp:revision>
  <dcterms:created xsi:type="dcterms:W3CDTF">2006-11-08T01:22:05Z</dcterms:created>
  <dcterms:modified xsi:type="dcterms:W3CDTF">2024-06-07T02:39:46Z</dcterms:modified>
</cp:coreProperties>
</file>